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7" r:id="rId1"/>
  </p:sldMasterIdLst>
  <p:sldIdLst>
    <p:sldId id="256" r:id="rId2"/>
    <p:sldId id="257" r:id="rId3"/>
    <p:sldId id="269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2" r:id="rId14"/>
    <p:sldId id="274" r:id="rId15"/>
    <p:sldId id="273" r:id="rId16"/>
    <p:sldId id="277" r:id="rId17"/>
    <p:sldId id="276" r:id="rId18"/>
    <p:sldId id="278" r:id="rId19"/>
    <p:sldId id="284" r:id="rId20"/>
    <p:sldId id="281" r:id="rId21"/>
    <p:sldId id="283" r:id="rId22"/>
    <p:sldId id="279" r:id="rId23"/>
    <p:sldId id="28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y" initials="x" lastIdx="2" clrIdx="0">
    <p:extLst>
      <p:ext uri="{19B8F6BF-5375-455C-9EA6-DF929625EA0E}">
        <p15:presenceInfo xmlns:p15="http://schemas.microsoft.com/office/powerpoint/2012/main" userId="x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B8C6"/>
    <a:srgbClr val="F1CE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rednji stil 2 - Isticanj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rednji stil 2 - Isticanj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7" d="100"/>
          <a:sy n="67" d="100"/>
        </p:scale>
        <p:origin x="53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20T19:49:54.242" idx="2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80881C6-6B51-4007-8E63-D2097F1BA899}" type="datetimeFigureOut">
              <a:rPr lang="hr-HR" smtClean="0"/>
              <a:t>31.3.2020.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887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31.3.2020.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55726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31.3.2020.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54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31.3.2020.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001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31.3.2020.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413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31.3.2020.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769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31.3.2020.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324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31.3.2020.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5877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31.3.2020.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73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31.3.2020.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773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31.3.2020.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810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31.3.2020.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891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31.3.2020.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30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31.3.2020.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869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31.3.2020.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8208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31.3.2020.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34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1C6-6B51-4007-8E63-D2097F1BA899}" type="datetimeFigureOut">
              <a:rPr lang="hr-HR" smtClean="0"/>
              <a:t>31.3.2020.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0035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80881C6-6B51-4007-8E63-D2097F1BA899}" type="datetimeFigureOut">
              <a:rPr lang="hr-HR" smtClean="0"/>
              <a:t>31.3.2020.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D5571FD-6575-4305-9371-727B594CBCF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076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  <p:sldLayoutId id="214748390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hr.wikipedia.org/wiki/Hrvatska_kuna" TargetMode="External"/><Relationship Id="rId2" Type="http://schemas.openxmlformats.org/officeDocument/2006/relationships/hyperlink" Target="https://bs.wikipedia.org/wiki/Euro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ovijest.hr/drustvo/politika/novac-kroz-povijest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17B2E77-E8B2-4F01-9C1A-972E700E5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0327" y="1708365"/>
            <a:ext cx="7118244" cy="1720635"/>
          </a:xfrm>
        </p:spPr>
        <p:txBody>
          <a:bodyPr>
            <a:normAutofit fontScale="90000"/>
          </a:bodyPr>
          <a:lstStyle/>
          <a:p>
            <a:r>
              <a:rPr lang="hr-HR" sz="4800" dirty="0"/>
              <a:t/>
            </a:r>
            <a:br>
              <a:rPr lang="hr-HR" sz="4800" dirty="0"/>
            </a:br>
            <a:r>
              <a:rPr lang="hr-HR" sz="4800" dirty="0"/>
              <a:t/>
            </a:r>
            <a:br>
              <a:rPr lang="hr-HR" sz="4800" dirty="0"/>
            </a:br>
            <a:r>
              <a:rPr lang="hr-HR" sz="4800" dirty="0"/>
              <a:t/>
            </a:r>
            <a:br>
              <a:rPr lang="hr-HR" sz="4800" dirty="0"/>
            </a:br>
            <a:r>
              <a:rPr lang="hr-HR" sz="4800" dirty="0"/>
              <a:t>   </a:t>
            </a:r>
            <a:br>
              <a:rPr lang="hr-HR" sz="4800" dirty="0"/>
            </a:br>
            <a:r>
              <a:rPr lang="hr-HR" sz="4800" dirty="0"/>
              <a:t/>
            </a:r>
            <a:br>
              <a:rPr lang="hr-HR" sz="4800" dirty="0"/>
            </a:br>
            <a:r>
              <a:rPr lang="hr-HR" sz="4800" dirty="0"/>
              <a:t/>
            </a:r>
            <a:br>
              <a:rPr lang="hr-HR" sz="4800" dirty="0"/>
            </a:br>
            <a:r>
              <a:rPr lang="hr-HR" sz="4800" dirty="0"/>
              <a:t/>
            </a:r>
            <a:br>
              <a:rPr lang="hr-HR" sz="4800" dirty="0"/>
            </a:br>
            <a:r>
              <a:rPr lang="hr-HR" sz="4800" dirty="0"/>
              <a:t/>
            </a:r>
            <a:br>
              <a:rPr lang="hr-HR" sz="4800" dirty="0"/>
            </a:br>
            <a:r>
              <a:rPr lang="hr-HR" sz="4800" dirty="0"/>
              <a:t/>
            </a:r>
            <a:br>
              <a:rPr lang="hr-HR" sz="4800" dirty="0"/>
            </a:br>
            <a:r>
              <a:rPr lang="hr-HR" sz="4800" dirty="0"/>
              <a:t/>
            </a:r>
            <a:br>
              <a:rPr lang="hr-HR" sz="4800" dirty="0"/>
            </a:br>
            <a:endParaRPr lang="hr-HR" sz="4800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73E71CE7-F956-4792-80A4-BA057EFBB3E7}"/>
              </a:ext>
            </a:extLst>
          </p:cNvPr>
          <p:cNvCxnSpPr>
            <a:cxnSpLocks/>
          </p:cNvCxnSpPr>
          <p:nvPr/>
        </p:nvCxnSpPr>
        <p:spPr>
          <a:xfrm>
            <a:off x="6692348" y="3525078"/>
            <a:ext cx="0" cy="18327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7C67B2E9-3DDD-42AA-B433-9D9A800CC4F5}"/>
              </a:ext>
            </a:extLst>
          </p:cNvPr>
          <p:cNvSpPr txBox="1"/>
          <p:nvPr/>
        </p:nvSpPr>
        <p:spPr>
          <a:xfrm>
            <a:off x="1714484" y="204337"/>
            <a:ext cx="8733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 smtClean="0">
                <a:solidFill>
                  <a:schemeClr val="accent3"/>
                </a:solidFill>
              </a:rPr>
              <a:t>Srednja strukovna škola bana Josipa </a:t>
            </a:r>
            <a:r>
              <a:rPr lang="hr-HR" sz="3600" dirty="0">
                <a:solidFill>
                  <a:schemeClr val="accent3"/>
                </a:solidFill>
              </a:rPr>
              <a:t>J</a:t>
            </a:r>
            <a:r>
              <a:rPr lang="hr-HR" sz="3600" dirty="0" smtClean="0">
                <a:solidFill>
                  <a:schemeClr val="accent3"/>
                </a:solidFill>
              </a:rPr>
              <a:t>elačića Sinj</a:t>
            </a:r>
            <a:endParaRPr lang="hr-HR" sz="3600" dirty="0">
              <a:solidFill>
                <a:schemeClr val="accent3"/>
              </a:solidFill>
            </a:endParaRPr>
          </a:p>
        </p:txBody>
      </p:sp>
      <p:sp>
        <p:nvSpPr>
          <p:cNvPr id="4" name="Vrpca: nagnuta prema gore 3">
            <a:extLst>
              <a:ext uri="{FF2B5EF4-FFF2-40B4-BE49-F238E27FC236}">
                <a16:creationId xmlns:a16="http://schemas.microsoft.com/office/drawing/2014/main" xmlns="" id="{E071766C-7D77-48A9-B6C9-B19AAB707C7E}"/>
              </a:ext>
            </a:extLst>
          </p:cNvPr>
          <p:cNvSpPr/>
          <p:nvPr/>
        </p:nvSpPr>
        <p:spPr>
          <a:xfrm>
            <a:off x="2988623" y="2442557"/>
            <a:ext cx="6261651" cy="2013533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6000" dirty="0">
                <a:solidFill>
                  <a:schemeClr val="accent3"/>
                </a:solidFill>
              </a:rPr>
              <a:t>NOVAC</a:t>
            </a:r>
          </a:p>
        </p:txBody>
      </p:sp>
      <p:sp>
        <p:nvSpPr>
          <p:cNvPr id="7" name="TekstniOkvir 12">
            <a:extLst>
              <a:ext uri="{FF2B5EF4-FFF2-40B4-BE49-F238E27FC236}">
                <a16:creationId xmlns:a16="http://schemas.microsoft.com/office/drawing/2014/main" xmlns="" id="{7C67B2E9-3DDD-42AA-B433-9D9A800CC4F5}"/>
              </a:ext>
            </a:extLst>
          </p:cNvPr>
          <p:cNvSpPr txBox="1"/>
          <p:nvPr/>
        </p:nvSpPr>
        <p:spPr>
          <a:xfrm>
            <a:off x="1752592" y="5900189"/>
            <a:ext cx="8733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 smtClean="0">
                <a:solidFill>
                  <a:schemeClr val="accent3"/>
                </a:solidFill>
              </a:rPr>
              <a:t>Izradila: Vanessa Vojković, 1.b</a:t>
            </a:r>
            <a:endParaRPr lang="hr-HR" sz="36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7538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xmlns="" id="{1B5CD8B3-7822-4051-AA2B-D543C18E538A}"/>
              </a:ext>
            </a:extLst>
          </p:cNvPr>
          <p:cNvSpPr/>
          <p:nvPr/>
        </p:nvSpPr>
        <p:spPr>
          <a:xfrm>
            <a:off x="742122" y="927652"/>
            <a:ext cx="1048246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chemeClr val="accent3"/>
                </a:solidFill>
              </a:rPr>
              <a:t>Zlatni standard(1821.)</a:t>
            </a:r>
          </a:p>
          <a:p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Prva banka koja je uvela zlatni standard bila je Bank </a:t>
            </a:r>
            <a:r>
              <a:rPr lang="hr-HR" sz="2400" dirty="0" err="1"/>
              <a:t>of</a:t>
            </a:r>
            <a:r>
              <a:rPr lang="hr-HR" sz="2400" dirty="0"/>
              <a:t> </a:t>
            </a:r>
            <a:r>
              <a:rPr lang="hr-HR" sz="2400" dirty="0" err="1"/>
              <a:t>England</a:t>
            </a:r>
            <a:r>
              <a:rPr lang="hr-HR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 Ona je time dala obećanje da će za sav novac koji izda, isplatiti njegovu vrijednost u zlatu.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Zlatni je standard pomogao stabilizirati cijene, ali je imao određena ograničenja.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 Rastom stanovništva i gospodarstva došlo je do pada vrijednosti novca, što je predstavljalo veliku poteškoću u doba krize.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 Konačan udarac zlatnom standardu zadala je potreba za novcem u Prvome svjetskom ratu .</a:t>
            </a:r>
          </a:p>
          <a:p>
            <a:endParaRPr lang="hr-HR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C98F507A-659C-401E-AABE-9B5D868BC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774" y="4341676"/>
            <a:ext cx="4657103" cy="1893471"/>
          </a:xfrm>
          <a:prstGeom prst="rect">
            <a:avLst/>
          </a:prstGeom>
        </p:spPr>
      </p:pic>
      <p:cxnSp>
        <p:nvCxnSpPr>
          <p:cNvPr id="5" name="Ravni poveznik 4">
            <a:extLst>
              <a:ext uri="{FF2B5EF4-FFF2-40B4-BE49-F238E27FC236}">
                <a16:creationId xmlns:a16="http://schemas.microsoft.com/office/drawing/2014/main" xmlns="" id="{C35E1BCC-5C40-4AED-85B8-833F44DB4DB1}"/>
              </a:ext>
            </a:extLst>
          </p:cNvPr>
          <p:cNvCxnSpPr/>
          <p:nvPr/>
        </p:nvCxnSpPr>
        <p:spPr>
          <a:xfrm>
            <a:off x="742122" y="1351722"/>
            <a:ext cx="314076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257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xmlns="" id="{B96B9FB9-21E8-4471-BA6C-A8FC344EDE1C}"/>
              </a:ext>
            </a:extLst>
          </p:cNvPr>
          <p:cNvSpPr/>
          <p:nvPr/>
        </p:nvSpPr>
        <p:spPr>
          <a:xfrm>
            <a:off x="927652" y="927653"/>
            <a:ext cx="82163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chemeClr val="accent3"/>
                </a:solidFill>
              </a:rPr>
              <a:t>Kreditne kartice(1946.)</a:t>
            </a:r>
          </a:p>
          <a:p>
            <a:endParaRPr lang="hr-HR" sz="2400" dirty="0">
              <a:solidFill>
                <a:schemeClr val="accent3"/>
              </a:solidFill>
            </a:endParaRPr>
          </a:p>
          <a:p>
            <a:endParaRPr lang="hr-HR" sz="2400" dirty="0">
              <a:solidFill>
                <a:schemeClr val="accent3"/>
              </a:solidFill>
            </a:endParaRPr>
          </a:p>
          <a:p>
            <a:endParaRPr lang="hr-HR" sz="2400" dirty="0">
              <a:solidFill>
                <a:schemeClr val="accent3"/>
              </a:solidFill>
            </a:endParaRPr>
          </a:p>
          <a:p>
            <a:endParaRPr lang="hr-HR" sz="2400" dirty="0">
              <a:solidFill>
                <a:schemeClr val="accent3"/>
              </a:solidFill>
            </a:endParaRP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xmlns="" id="{6C36BD88-9C56-4F86-8EAC-269CA6C83BE6}"/>
              </a:ext>
            </a:extLst>
          </p:cNvPr>
          <p:cNvSpPr/>
          <p:nvPr/>
        </p:nvSpPr>
        <p:spPr>
          <a:xfrm>
            <a:off x="702365" y="1389319"/>
            <a:ext cx="106414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Prve kreditne kartice uveo je njujorški bankar John </a:t>
            </a:r>
            <a:r>
              <a:rPr lang="hr-HR" sz="2400" dirty="0" err="1"/>
              <a:t>Biggins</a:t>
            </a:r>
            <a:r>
              <a:rPr lang="hr-HR" sz="24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Njegove su se kartice zvale </a:t>
            </a:r>
            <a:r>
              <a:rPr lang="hr-HR" sz="2400" dirty="0" err="1"/>
              <a:t>Charg-It</a:t>
            </a:r>
            <a:r>
              <a:rPr lang="hr-HR" sz="2400" dirty="0"/>
              <a:t> (engl. Naplati to) te ih se moglo upotrijebiti u lokalnim dućanima.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 Prvu kreditnu karticu opće namjene uveo je Diners Club 1950. godine.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 Najveća novina te kartice bila je mogućnost plaćanja u hotelima i restoranima.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 Danas se godišnje putem kreditnih kartica obavljaju transakcije vrijedne više od 70 milijardi američkih dolara.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A28F1D95-ADD6-4D65-A473-D621D79A9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619" y="4330770"/>
            <a:ext cx="1714500" cy="1933575"/>
          </a:xfrm>
          <a:prstGeom prst="rect">
            <a:avLst/>
          </a:prstGeom>
        </p:spPr>
      </p:pic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0AC8BF7B-1019-49BF-A8DC-C30099F60DB6}"/>
              </a:ext>
            </a:extLst>
          </p:cNvPr>
          <p:cNvCxnSpPr/>
          <p:nvPr/>
        </p:nvCxnSpPr>
        <p:spPr>
          <a:xfrm>
            <a:off x="927652" y="1389319"/>
            <a:ext cx="379012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211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xmlns="" id="{EA464F40-2486-4DB8-8E6F-4C3481AD5838}"/>
              </a:ext>
            </a:extLst>
          </p:cNvPr>
          <p:cNvSpPr/>
          <p:nvPr/>
        </p:nvSpPr>
        <p:spPr>
          <a:xfrm>
            <a:off x="942975" y="900113"/>
            <a:ext cx="1055991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chemeClr val="accent3"/>
                </a:solidFill>
              </a:rPr>
              <a:t>Bitcoin(2009.)</a:t>
            </a:r>
          </a:p>
          <a:p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Bitcoin je vrsta novca za digitalno doba, odnosno virtualni novac stvoren kako bi se izbjegli posrednici poput banaka i PayPala te na taj način eliminirali troškovi transakcije.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Koncept digitalnog novca formulirali su gotovo istovremeno (1998.) </a:t>
            </a:r>
            <a:r>
              <a:rPr lang="hr-HR" sz="2400" dirty="0" err="1"/>
              <a:t>Wei</a:t>
            </a:r>
            <a:r>
              <a:rPr lang="hr-HR" sz="2400" dirty="0"/>
              <a:t> </a:t>
            </a:r>
            <a:r>
              <a:rPr lang="hr-HR" sz="2400" dirty="0" err="1"/>
              <a:t>Dai</a:t>
            </a:r>
            <a:r>
              <a:rPr lang="hr-HR" sz="2400" dirty="0"/>
              <a:t> i Nick Szabo, nazvavši ga b-novac odnosno Bit-Zlato.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Njihov je koncept 2008. razradila osoba pseudonima </a:t>
            </a:r>
            <a:r>
              <a:rPr lang="hr-HR" sz="2400" dirty="0" err="1"/>
              <a:t>Sotoshi</a:t>
            </a:r>
            <a:r>
              <a:rPr lang="hr-HR" sz="2400" dirty="0"/>
              <a:t> </a:t>
            </a:r>
            <a:r>
              <a:rPr lang="hr-HR" sz="2400" dirty="0" err="1"/>
              <a:t>Nakamoto</a:t>
            </a:r>
            <a:r>
              <a:rPr lang="hr-HR" sz="2400" dirty="0"/>
              <a:t>, opisavši u detalje funkcioniranje takvog sustava.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Iduće godine uvedena je Bitcoin mreža koja postaje sve </a:t>
            </a:r>
            <a:r>
              <a:rPr lang="hr-HR" sz="2400" dirty="0" err="1"/>
              <a:t>prihvaćeniji</a:t>
            </a:r>
            <a:r>
              <a:rPr lang="hr-HR" sz="2400" dirty="0"/>
              <a:t> medij internetske kupovine.</a:t>
            </a:r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4F12B663-D6D6-48FC-99E1-01160DA1B596}"/>
              </a:ext>
            </a:extLst>
          </p:cNvPr>
          <p:cNvCxnSpPr/>
          <p:nvPr/>
        </p:nvCxnSpPr>
        <p:spPr>
          <a:xfrm>
            <a:off x="942975" y="1351722"/>
            <a:ext cx="286039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1429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F49468F-C459-4EA4-8706-DBBC0699D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HRVATSKA KUNA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07A3F7B-AA12-45E4-A177-4D206112D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478157"/>
            <a:ext cx="9601196" cy="3856381"/>
          </a:xfrm>
        </p:spPr>
        <p:txBody>
          <a:bodyPr>
            <a:normAutofit/>
          </a:bodyPr>
          <a:lstStyle/>
          <a:p>
            <a:r>
              <a:rPr lang="hr-HR" dirty="0"/>
              <a:t>Hrvatska kuna je službena valuta Republike Hrvatske od 30. svibnja 1994. U uporabi je zamijenila dotadašnji hrvatski dinar.</a:t>
            </a:r>
          </a:p>
          <a:p>
            <a:r>
              <a:rPr lang="hr-HR" dirty="0"/>
              <a:t>Naziv kuna za trajnu hrvatsku valutu odabran je zbog značajne uloge </a:t>
            </a:r>
            <a:r>
              <a:rPr lang="hr-HR" dirty="0" err="1"/>
              <a:t>kunina</a:t>
            </a:r>
            <a:r>
              <a:rPr lang="hr-HR" dirty="0"/>
              <a:t> krzna u hrvatskoj monetarnoj i fiskalnoj povijesti.</a:t>
            </a:r>
          </a:p>
          <a:p>
            <a:r>
              <a:rPr lang="hr-HR" dirty="0"/>
              <a:t>naziva novčane jedinice Republike Hrvatske počinje s krznom kune kao sredstvom naturalnog plaćanja, zatim kuna postaje obračunska novčana jedinica i, napokon, novac u modernom smislu.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5" name="Vrpca: nagnuta prema gore 4">
            <a:extLst>
              <a:ext uri="{FF2B5EF4-FFF2-40B4-BE49-F238E27FC236}">
                <a16:creationId xmlns:a16="http://schemas.microsoft.com/office/drawing/2014/main" xmlns="" id="{0883CEA3-E44F-48F8-B149-9D1DB0F90888}"/>
              </a:ext>
            </a:extLst>
          </p:cNvPr>
          <p:cNvSpPr/>
          <p:nvPr/>
        </p:nvSpPr>
        <p:spPr>
          <a:xfrm>
            <a:off x="2080592" y="1027044"/>
            <a:ext cx="7765774" cy="1007165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>
                <a:solidFill>
                  <a:schemeClr val="accent3"/>
                </a:solidFill>
              </a:rPr>
              <a:t>HRVATSKA KUNA</a:t>
            </a:r>
          </a:p>
        </p:txBody>
      </p:sp>
    </p:spTree>
    <p:extLst>
      <p:ext uri="{BB962C8B-B14F-4D97-AF65-F5344CB8AC3E}">
        <p14:creationId xmlns:p14="http://schemas.microsoft.com/office/powerpoint/2010/main" val="4234434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054263B-B81F-424A-8003-6428CE7C2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29755B70-3EA0-4EEA-8FD1-EE94ED9FC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Novčanice se izdaju u denominacijama od 5, 10, 20, 50, 100, 200, 500 i 1000 kn. </a:t>
            </a:r>
          </a:p>
          <a:p>
            <a:r>
              <a:rPr lang="hr-HR" dirty="0"/>
              <a:t>Tijekom izdavanja bilo je manjih promjena u izgledu pojedinih novčanica.</a:t>
            </a:r>
          </a:p>
          <a:p>
            <a:r>
              <a:rPr lang="hr-HR" dirty="0"/>
              <a:t>Novčanice od 5 kuna su i dalje zakonsko sredstvo plaćanja, ali se više ne puštaju u optjecaj.</a:t>
            </a:r>
          </a:p>
        </p:txBody>
      </p:sp>
      <p:sp>
        <p:nvSpPr>
          <p:cNvPr id="4" name="Vrpca: zakrivljena i nagnuta prema dolje 3">
            <a:extLst>
              <a:ext uri="{FF2B5EF4-FFF2-40B4-BE49-F238E27FC236}">
                <a16:creationId xmlns:a16="http://schemas.microsoft.com/office/drawing/2014/main" xmlns="" id="{12B7EFCB-4F6D-4EF8-8137-C4E48D985766}"/>
              </a:ext>
            </a:extLst>
          </p:cNvPr>
          <p:cNvSpPr/>
          <p:nvPr/>
        </p:nvSpPr>
        <p:spPr>
          <a:xfrm>
            <a:off x="1295401" y="1196743"/>
            <a:ext cx="8829260" cy="874643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>
                <a:solidFill>
                  <a:schemeClr val="accent3"/>
                </a:solidFill>
              </a:rPr>
              <a:t>HRVATSKE NOVČANICE</a:t>
            </a:r>
          </a:p>
        </p:txBody>
      </p:sp>
    </p:spTree>
    <p:extLst>
      <p:ext uri="{BB962C8B-B14F-4D97-AF65-F5344CB8AC3E}">
        <p14:creationId xmlns:p14="http://schemas.microsoft.com/office/powerpoint/2010/main" val="3491365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ica 7">
            <a:extLst>
              <a:ext uri="{FF2B5EF4-FFF2-40B4-BE49-F238E27FC236}">
                <a16:creationId xmlns:a16="http://schemas.microsoft.com/office/drawing/2014/main" xmlns="" id="{1B588ECC-CDD3-420A-9248-C0DB0A318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665291"/>
              </p:ext>
            </p:extLst>
          </p:nvPr>
        </p:nvGraphicFramePr>
        <p:xfrm>
          <a:off x="1" y="0"/>
          <a:ext cx="12191999" cy="699729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30701">
                  <a:extLst>
                    <a:ext uri="{9D8B030D-6E8A-4147-A177-3AD203B41FA5}">
                      <a16:colId xmlns:a16="http://schemas.microsoft.com/office/drawing/2014/main" xmlns="" val="357448593"/>
                    </a:ext>
                  </a:extLst>
                </a:gridCol>
                <a:gridCol w="1126434">
                  <a:extLst>
                    <a:ext uri="{9D8B030D-6E8A-4147-A177-3AD203B41FA5}">
                      <a16:colId xmlns:a16="http://schemas.microsoft.com/office/drawing/2014/main" xmlns="" val="3046539388"/>
                    </a:ext>
                  </a:extLst>
                </a:gridCol>
                <a:gridCol w="1298713">
                  <a:extLst>
                    <a:ext uri="{9D8B030D-6E8A-4147-A177-3AD203B41FA5}">
                      <a16:colId xmlns:a16="http://schemas.microsoft.com/office/drawing/2014/main" xmlns="" val="2957563788"/>
                    </a:ext>
                  </a:extLst>
                </a:gridCol>
                <a:gridCol w="1566655">
                  <a:extLst>
                    <a:ext uri="{9D8B030D-6E8A-4147-A177-3AD203B41FA5}">
                      <a16:colId xmlns:a16="http://schemas.microsoft.com/office/drawing/2014/main" xmlns="" val="3002596603"/>
                    </a:ext>
                  </a:extLst>
                </a:gridCol>
                <a:gridCol w="6069496">
                  <a:extLst>
                    <a:ext uri="{9D8B030D-6E8A-4147-A177-3AD203B41FA5}">
                      <a16:colId xmlns:a16="http://schemas.microsoft.com/office/drawing/2014/main" xmlns="" val="709986257"/>
                    </a:ext>
                  </a:extLst>
                </a:gridCol>
              </a:tblGrid>
              <a:tr h="376783">
                <a:tc>
                  <a:txBody>
                    <a:bodyPr/>
                    <a:lstStyle/>
                    <a:p>
                      <a:r>
                        <a:rPr lang="hr-HR" dirty="0"/>
                        <a:t>IZGLED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 IZNOS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VELIČINA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BOJA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               OPIS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1619601"/>
                  </a:ext>
                </a:extLst>
              </a:tr>
              <a:tr h="857476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5 kuna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122 x 61mm	</a:t>
                      </a:r>
                    </a:p>
                    <a:p>
                      <a:endParaRPr lang="hr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zelena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lice: portreti Frana Krste Frankopana i Petra Zrinskog.</a:t>
                      </a:r>
                    </a:p>
                    <a:p>
                      <a:r>
                        <a:rPr lang="hr-HR" sz="1600" dirty="0"/>
                        <a:t>naličje: tvrđava Staroga grada u Varaždinu, tlocrt Staroga grada.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05974914"/>
                  </a:ext>
                </a:extLst>
              </a:tr>
              <a:tr h="635168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10 kuna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126 x 63mm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siva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lice: portret Jurja Dobrile.</a:t>
                      </a:r>
                    </a:p>
                    <a:p>
                      <a:r>
                        <a:rPr lang="hr-HR" sz="1600" dirty="0"/>
                        <a:t>naličje: Arena u Puli, tlocrt gradića Motovuna u Istri</a:t>
                      </a:r>
                      <a:r>
                        <a:rPr lang="hr-HR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87642328"/>
                  </a:ext>
                </a:extLst>
              </a:tr>
              <a:tr h="666926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20 </a:t>
                      </a:r>
                      <a:r>
                        <a:rPr lang="it-IT" sz="1600" dirty="0" err="1"/>
                        <a:t>kuna</a:t>
                      </a:r>
                      <a:r>
                        <a:rPr lang="it-IT" dirty="0"/>
                        <a:t>	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130 x 65mm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crvena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lice: portret Josipa Jelačića</a:t>
                      </a:r>
                    </a:p>
                    <a:p>
                      <a:r>
                        <a:rPr lang="hr-HR" sz="1600" dirty="0"/>
                        <a:t>naličje: dvorac grofa Eltza u Vukovaru, motiv Vučedolske golubice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75788301"/>
                  </a:ext>
                </a:extLst>
              </a:tr>
              <a:tr h="780452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50 kuna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134 x 67</a:t>
                      </a:r>
                      <a:r>
                        <a:rPr lang="hr-HR" sz="1600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plava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lice: portret Ivana Gundulića</a:t>
                      </a:r>
                    </a:p>
                    <a:p>
                      <a:r>
                        <a:rPr lang="hr-HR" sz="1600" dirty="0"/>
                        <a:t>naličje: starogradska jezgra Dubrovnika, pročelje Kneževa dvora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12905343"/>
                  </a:ext>
                </a:extLst>
              </a:tr>
              <a:tr h="874239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100 kuna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138 x 69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crvenkastosmeđa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lice: portret Ivana Mažuranića, fragment Bašćanske ploče</a:t>
                      </a:r>
                    </a:p>
                    <a:p>
                      <a:r>
                        <a:rPr lang="hr-HR" dirty="0"/>
                        <a:t>naličje: katedrala sv. Vida u Rijeci, tlocrt katedrale sv. Vida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47676127"/>
                  </a:ext>
                </a:extLst>
              </a:tr>
              <a:tr h="882042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200 kuna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142 x 71mm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smeđa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lice: portret Stjepana Radića</a:t>
                      </a:r>
                    </a:p>
                    <a:p>
                      <a:r>
                        <a:rPr lang="hr-HR" sz="1600" dirty="0"/>
                        <a:t>naličje: zgrada glavnog zapovjedništva u Osijeku, tlocrt stare tvrđe u Osijeku.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30185304"/>
                  </a:ext>
                </a:extLst>
              </a:tr>
              <a:tr h="873081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500 kuna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146 x 73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maslinastozelena</a:t>
                      </a:r>
                    </a:p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lice: portret Marka Marulića</a:t>
                      </a:r>
                    </a:p>
                    <a:p>
                      <a:r>
                        <a:rPr lang="hr-HR" sz="1600" dirty="0"/>
                        <a:t>naličje: Dioklecijanova palača u Splitu, lik hrvatskog vladara iz XI. stoljeća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74347947"/>
                  </a:ext>
                </a:extLst>
              </a:tr>
              <a:tr h="1051125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1000 kuna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150 x 75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 err="1"/>
                        <a:t>plavkastosiva</a:t>
                      </a:r>
                      <a:endParaRPr lang="hr-H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lice: portret Ante Starčevića</a:t>
                      </a:r>
                    </a:p>
                    <a:p>
                      <a:r>
                        <a:rPr lang="hr-HR" sz="1600" dirty="0"/>
                        <a:t>naličje: spomenik prvom hrvatskom kralju Tomislavu, pročelje katedrale u Zagrebu.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94794982"/>
                  </a:ext>
                </a:extLst>
              </a:tr>
            </a:tbl>
          </a:graphicData>
        </a:graphic>
      </p:graphicFrame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C346D0D0-7C45-4CAD-B436-6E391A55B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786"/>
            <a:ext cx="1036708" cy="545514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288F00E7-D94E-4259-A7D5-A08178E31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797" y="424009"/>
            <a:ext cx="1027851" cy="612791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A150986C-D202-49A4-81A0-8A58F52D2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603" y="1252176"/>
            <a:ext cx="1099275" cy="545513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DCBFD6F6-6162-4411-B59D-6ACB004B4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051" y="1230359"/>
            <a:ext cx="1036707" cy="61279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E8C7F759-6A5B-4BD0-8911-AC6D75A49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3" y="1936846"/>
            <a:ext cx="1015068" cy="545513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C67960F0-61CE-4590-8251-19C3CC2E5B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171" y="1946871"/>
            <a:ext cx="1000477" cy="514349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69301160-F1FC-4D61-ACC6-2CE6AB3679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4004" y="2688222"/>
            <a:ext cx="1029797" cy="514349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A986992F-F47F-4952-9678-219A18DFA9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3" y="2669751"/>
            <a:ext cx="952500" cy="514350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F2747F57-FC44-4EAF-B894-122D5CF022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4004" y="3389963"/>
            <a:ext cx="952500" cy="476250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4C42011F-4DBF-45BC-B772-1B5C4B9B3D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02" y="3421487"/>
            <a:ext cx="952500" cy="504825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xmlns="" id="{F25B4057-E4B1-442F-A2CF-39DBC0BF6E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4602" y="4243341"/>
            <a:ext cx="1099275" cy="545512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xmlns="" id="{46C7D087-E45B-42E5-AC09-85FE279F0C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38" y="4290389"/>
            <a:ext cx="952500" cy="504825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xmlns="" id="{8A1DEC0B-8170-402D-A36D-0CA3DC2859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1159" y="5181878"/>
            <a:ext cx="952500" cy="476250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xmlns="" id="{68FA2517-DF96-414E-B463-26426BD2EF5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052" y="5181878"/>
            <a:ext cx="952500" cy="476250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xmlns="" id="{FF7B4D5B-A0FC-4942-9A23-BE58AD2C81C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1159" y="6094724"/>
            <a:ext cx="999466" cy="545512"/>
          </a:xfrm>
          <a:prstGeom prst="rect">
            <a:avLst/>
          </a:prstGeom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xmlns="" id="{D2BF63A2-D71D-453E-84B6-296FCC2BACD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297" y="6129355"/>
            <a:ext cx="95250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32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F32E161-FE29-412C-8807-EB944D1E7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840406"/>
            <a:ext cx="9601196" cy="1303867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2AB4BD1E-937A-47DE-87F1-5A0E2690F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/>
              <a:t> Kovanice se izdaju u sljedećim denominacijama: 1, 2, 5, 10, 20, 50 lipa. One na licu imaju oznaku denominacije </a:t>
            </a:r>
            <a:r>
              <a:rPr lang="hr-HR" dirty="0" err="1"/>
              <a:t>superponiranu</a:t>
            </a:r>
            <a:r>
              <a:rPr lang="hr-HR" dirty="0"/>
              <a:t> na lišće lipe, natpis "Republika Hrvatska", državni grb i dekoracija. Na naličju se nalaze crteži biljki i godina izdavanja.</a:t>
            </a:r>
          </a:p>
          <a:p>
            <a:r>
              <a:rPr lang="hr-HR" dirty="0"/>
              <a:t>1, 2 i 5 kuna; na licu imaju oznaku denominacije </a:t>
            </a:r>
            <a:r>
              <a:rPr lang="hr-HR" dirty="0" err="1"/>
              <a:t>superponiranu</a:t>
            </a:r>
            <a:r>
              <a:rPr lang="hr-HR" dirty="0"/>
              <a:t> na lik kune, natpis "Republika Hrvatska", državni grb i dekoraciju. Na naličju se nalaze crteži životinja i godina izdavanja.</a:t>
            </a:r>
          </a:p>
          <a:p>
            <a:r>
              <a:rPr lang="hr-HR" dirty="0"/>
              <a:t>25 kuna; na licu imaju oznaku denominacije, natpis "Republika Hrvatska", državni grb i dekoracije. Na naličju se nalazi prigodni motiv.</a:t>
            </a:r>
          </a:p>
        </p:txBody>
      </p:sp>
      <p:sp>
        <p:nvSpPr>
          <p:cNvPr id="4" name="Vrpca: nagnuta prema gore 3">
            <a:extLst>
              <a:ext uri="{FF2B5EF4-FFF2-40B4-BE49-F238E27FC236}">
                <a16:creationId xmlns:a16="http://schemas.microsoft.com/office/drawing/2014/main" xmlns="" id="{76C10969-567F-405B-8AC1-ADE308380717}"/>
              </a:ext>
            </a:extLst>
          </p:cNvPr>
          <p:cNvSpPr/>
          <p:nvPr/>
        </p:nvSpPr>
        <p:spPr>
          <a:xfrm>
            <a:off x="1295401" y="1123856"/>
            <a:ext cx="9316278" cy="1020417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>
                <a:solidFill>
                  <a:schemeClr val="accent3"/>
                </a:solidFill>
              </a:rPr>
              <a:t>HRVATSKE KOVANICE</a:t>
            </a:r>
          </a:p>
        </p:txBody>
      </p:sp>
    </p:spTree>
    <p:extLst>
      <p:ext uri="{BB962C8B-B14F-4D97-AF65-F5344CB8AC3E}">
        <p14:creationId xmlns:p14="http://schemas.microsoft.com/office/powerpoint/2010/main" val="2891988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xmlns="" id="{E461D1A2-E71E-40BF-AEE2-15740B41A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253151"/>
              </p:ext>
            </p:extLst>
          </p:nvPr>
        </p:nvGraphicFramePr>
        <p:xfrm>
          <a:off x="0" y="1"/>
          <a:ext cx="12284766" cy="68579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35281">
                  <a:extLst>
                    <a:ext uri="{9D8B030D-6E8A-4147-A177-3AD203B41FA5}">
                      <a16:colId xmlns:a16="http://schemas.microsoft.com/office/drawing/2014/main" xmlns="" val="961325207"/>
                    </a:ext>
                  </a:extLst>
                </a:gridCol>
                <a:gridCol w="1393532">
                  <a:extLst>
                    <a:ext uri="{9D8B030D-6E8A-4147-A177-3AD203B41FA5}">
                      <a16:colId xmlns:a16="http://schemas.microsoft.com/office/drawing/2014/main" xmlns="" val="4173044369"/>
                    </a:ext>
                  </a:extLst>
                </a:gridCol>
                <a:gridCol w="2414405">
                  <a:extLst>
                    <a:ext uri="{9D8B030D-6E8A-4147-A177-3AD203B41FA5}">
                      <a16:colId xmlns:a16="http://schemas.microsoft.com/office/drawing/2014/main" xmlns="" val="1440781903"/>
                    </a:ext>
                  </a:extLst>
                </a:gridCol>
                <a:gridCol w="2414405">
                  <a:extLst>
                    <a:ext uri="{9D8B030D-6E8A-4147-A177-3AD203B41FA5}">
                      <a16:colId xmlns:a16="http://schemas.microsoft.com/office/drawing/2014/main" xmlns="" val="490623593"/>
                    </a:ext>
                  </a:extLst>
                </a:gridCol>
                <a:gridCol w="2627143">
                  <a:extLst>
                    <a:ext uri="{9D8B030D-6E8A-4147-A177-3AD203B41FA5}">
                      <a16:colId xmlns:a16="http://schemas.microsoft.com/office/drawing/2014/main" xmlns="" val="1829583414"/>
                    </a:ext>
                  </a:extLst>
                </a:gridCol>
              </a:tblGrid>
              <a:tr h="542866">
                <a:tc>
                  <a:txBody>
                    <a:bodyPr/>
                    <a:lstStyle/>
                    <a:p>
                      <a:r>
                        <a:rPr lang="hr-HR" dirty="0"/>
                        <a:t>IZGLED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IZNOS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PROMJER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MASA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NALIČJE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22671686"/>
                  </a:ext>
                </a:extLst>
              </a:tr>
              <a:tr h="643100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lipa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17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0,7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kukuruz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63906554"/>
                  </a:ext>
                </a:extLst>
              </a:tr>
              <a:tr h="638350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 lipe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19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0,92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vinova loza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44652039"/>
                  </a:ext>
                </a:extLst>
              </a:tr>
              <a:tr h="638350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5 lipa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18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2,5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hrast lužnjak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82168310"/>
                  </a:ext>
                </a:extLst>
              </a:tr>
              <a:tr h="593027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10 lipa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3,25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duhan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94223994"/>
                  </a:ext>
                </a:extLst>
              </a:tr>
              <a:tr h="610555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20 lipa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18,5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2,9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maslina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43887011"/>
                  </a:ext>
                </a:extLst>
              </a:tr>
              <a:tr h="638350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50 lipa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20,5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3,65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velebitska degenija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27170708"/>
                  </a:ext>
                </a:extLst>
              </a:tr>
              <a:tr h="638350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 kuna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22,5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5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slavuj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60679127"/>
                  </a:ext>
                </a:extLst>
              </a:tr>
              <a:tr h="638350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 kune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24,5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6,2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tunj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1814847"/>
                  </a:ext>
                </a:extLst>
              </a:tr>
              <a:tr h="638350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5 kuna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26,5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7,45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mrki medvjed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19352031"/>
                  </a:ext>
                </a:extLst>
              </a:tr>
              <a:tr h="638350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25 kuna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32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12,75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razno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49094984"/>
                  </a:ext>
                </a:extLst>
              </a:tr>
            </a:tbl>
          </a:graphicData>
        </a:graphic>
      </p:graphicFrame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00DC2561-ABA9-4BF6-9CA0-598FCDDAE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50" y="574687"/>
            <a:ext cx="707197" cy="554784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872C5C1F-456A-46B2-BFD3-4BF035F6A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44" y="1209383"/>
            <a:ext cx="707197" cy="60355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6CC5635E-3025-4201-AAFF-2BDB310E5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67" y="1825246"/>
            <a:ext cx="707197" cy="60965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6C40AA61-C722-43E8-AC40-3015A100C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340" y="2443149"/>
            <a:ext cx="695004" cy="60965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524262D6-0C5C-4BC1-B4A5-2FCA1E474E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713" y="3068717"/>
            <a:ext cx="701101" cy="59136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ACEBBC07-B439-4D91-BF78-4EA1C66636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22340" y="3682812"/>
            <a:ext cx="701101" cy="62184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B2B88047-B9AF-4D41-BB74-439E1DA5DB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050" y="4303782"/>
            <a:ext cx="688908" cy="585267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4D1F353E-A850-401D-B686-B295F33033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713" y="4904061"/>
            <a:ext cx="646232" cy="652329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6CFCF13F-1D81-4718-9D8A-2DC823D6B5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050" y="5588519"/>
            <a:ext cx="646232" cy="57917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75C75A63-E0FD-4C62-B4E1-DBB0F4CC94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0056" y="572879"/>
            <a:ext cx="707197" cy="646232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60B4E85A-88F5-4D37-8D89-59307A6A0A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0056" y="1248535"/>
            <a:ext cx="646232" cy="670618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27CBEC8B-4446-40F6-BD55-96C1E0E818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30056" y="1866698"/>
            <a:ext cx="646232" cy="640135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CC5CCC07-5FCA-4F31-8752-D2FE9770F1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12564" y="2494117"/>
            <a:ext cx="664522" cy="597460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3EC5CD2B-2CFC-4C13-92E1-045FE5C74AB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97323" y="3047589"/>
            <a:ext cx="695004" cy="609653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657D4D75-7BC8-49BA-A299-3310E71D79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75985" y="3666541"/>
            <a:ext cx="695004" cy="609653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EDC53599-B13E-457E-B782-1DEE9B40D38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12564" y="4285493"/>
            <a:ext cx="634039" cy="621846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xmlns="" id="{374A79BE-6D05-457E-80D9-E4857E0AB8D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75985" y="4938672"/>
            <a:ext cx="634039" cy="615749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xmlns="" id="{F8DFADF3-EACD-41AA-8C1E-EA04291BE2B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79033" y="5627040"/>
            <a:ext cx="731583" cy="579170"/>
          </a:xfrm>
          <a:prstGeom prst="rect">
            <a:avLst/>
          </a:prstGeom>
        </p:spPr>
      </p:pic>
      <p:cxnSp>
        <p:nvCxnSpPr>
          <p:cNvPr id="23" name="Ravni poveznik 22">
            <a:extLst>
              <a:ext uri="{FF2B5EF4-FFF2-40B4-BE49-F238E27FC236}">
                <a16:creationId xmlns:a16="http://schemas.microsoft.com/office/drawing/2014/main" xmlns="" id="{40F02D93-5265-4102-AA4D-B117C43C791A}"/>
              </a:ext>
            </a:extLst>
          </p:cNvPr>
          <p:cNvCxnSpPr/>
          <p:nvPr/>
        </p:nvCxnSpPr>
        <p:spPr>
          <a:xfrm>
            <a:off x="1497496" y="563120"/>
            <a:ext cx="0" cy="5653779"/>
          </a:xfrm>
          <a:prstGeom prst="line">
            <a:avLst/>
          </a:prstGeom>
          <a:ln>
            <a:solidFill>
              <a:srgbClr val="D2B8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Slika 20">
            <a:extLst>
              <a:ext uri="{FF2B5EF4-FFF2-40B4-BE49-F238E27FC236}">
                <a16:creationId xmlns:a16="http://schemas.microsoft.com/office/drawing/2014/main" xmlns="" id="{65E59BD1-90DB-4C85-B404-4D05C2200DD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6648" y="6164515"/>
            <a:ext cx="76200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78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DF3B80E-2B4A-4306-ACDF-BCF8B2ACE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EURI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E55657E7-A664-4785-883D-692676FCA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8" y="2556931"/>
            <a:ext cx="11078817" cy="3777607"/>
          </a:xfrm>
        </p:spPr>
        <p:txBody>
          <a:bodyPr>
            <a:normAutofit/>
          </a:bodyPr>
          <a:lstStyle/>
          <a:p>
            <a:r>
              <a:rPr lang="hr-HR" sz="2000" dirty="0"/>
              <a:t>je valuta Austrije, Belgije, Estonije, Finske, Francuske, Grčke, Holandije, Irske, Italije, </a:t>
            </a:r>
            <a:r>
              <a:rPr lang="hr-HR" sz="2000" dirty="0" err="1"/>
              <a:t>Kipra</a:t>
            </a:r>
            <a:r>
              <a:rPr lang="hr-HR" sz="2000" dirty="0"/>
              <a:t>, Luksemburga, Malte, Njemačke, Portugala, Slovačke, Slovenije i Španije. </a:t>
            </a:r>
          </a:p>
          <a:p>
            <a:r>
              <a:rPr lang="hr-HR" sz="2000" dirty="0"/>
              <a:t>Šesnaest od dvadeset i osam država koje čine Evropsku Uniju (i četiri države izvan EU, kao što su Crna Gora i Kosovo), koje čine ekonomsku i novčanu uniju (EMU). </a:t>
            </a:r>
          </a:p>
          <a:p>
            <a:r>
              <a:rPr lang="hr-HR" sz="2000" dirty="0"/>
              <a:t>Osim gore navedenih država euro se kuje i u Vatikanu, San Marinu i Monaku, ali novčiće tih zemalja je gotovo nemoguće naći u opticaju jer se prodaju samo u specijaliziranim trgovinama.</a:t>
            </a:r>
          </a:p>
          <a:p>
            <a:endParaRPr lang="hr-HR" sz="2000" dirty="0"/>
          </a:p>
        </p:txBody>
      </p:sp>
      <p:sp>
        <p:nvSpPr>
          <p:cNvPr id="4" name="Svitak: vodoravno 3">
            <a:extLst>
              <a:ext uri="{FF2B5EF4-FFF2-40B4-BE49-F238E27FC236}">
                <a16:creationId xmlns:a16="http://schemas.microsoft.com/office/drawing/2014/main" xmlns="" id="{24844539-23F3-4824-A076-52CE8B238B7A}"/>
              </a:ext>
            </a:extLst>
          </p:cNvPr>
          <p:cNvSpPr/>
          <p:nvPr/>
        </p:nvSpPr>
        <p:spPr>
          <a:xfrm>
            <a:off x="2849218" y="1170607"/>
            <a:ext cx="6109252" cy="92691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000" dirty="0">
                <a:solidFill>
                  <a:schemeClr val="accent3"/>
                </a:solidFill>
              </a:rPr>
              <a:t>EURI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CD791676-40A2-4CBB-AEFF-97BB7D86A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950" y="4650463"/>
            <a:ext cx="1704529" cy="168407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3CA7A495-CC07-4F1C-835D-089A72FA5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9980445" y="4386470"/>
            <a:ext cx="1083408" cy="194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68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7191585-682B-45BA-B940-512959DF3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X</a:t>
            </a:r>
          </a:p>
        </p:txBody>
      </p:sp>
      <p:sp>
        <p:nvSpPr>
          <p:cNvPr id="4" name="Svitak: vodoravno 3">
            <a:extLst>
              <a:ext uri="{FF2B5EF4-FFF2-40B4-BE49-F238E27FC236}">
                <a16:creationId xmlns:a16="http://schemas.microsoft.com/office/drawing/2014/main" xmlns="" id="{8A81966D-5EFF-4B2B-BC79-4A991AB03B40}"/>
              </a:ext>
            </a:extLst>
          </p:cNvPr>
          <p:cNvSpPr/>
          <p:nvPr/>
        </p:nvSpPr>
        <p:spPr>
          <a:xfrm>
            <a:off x="2504661" y="1152939"/>
            <a:ext cx="6758609" cy="102041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>
                <a:solidFill>
                  <a:schemeClr val="accent3"/>
                </a:solidFill>
              </a:rPr>
              <a:t>EURO(NOVČANICE)</a:t>
            </a: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xmlns="" id="{3A77D9F1-7B46-47AD-9499-E0B2DA8E44A1}"/>
              </a:ext>
            </a:extLst>
          </p:cNvPr>
          <p:cNvSpPr/>
          <p:nvPr/>
        </p:nvSpPr>
        <p:spPr>
          <a:xfrm>
            <a:off x="768626" y="2344164"/>
            <a:ext cx="108402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Na prednjoj strani novčanica nalaze se kapije koje predstavljaju otvorenost i gostoprimstvo zemalja članica EU, dok se na poleđini nalaze mostovi koji simboliziraju zajedništvo i međusobnu saradnju zemalja.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 Jedina razlika na banknotama je početno slovo u serijskom broju po kome se može poznato iz koje zemlje dolazi euro novčanica.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Neka su slova već rezervirana za zemlje koje će u narednih nekoliko godina uvesti euro kao valutu.</a:t>
            </a: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xmlns="" id="{50C9A3C3-E43B-4805-9C25-C516A1D171A2}"/>
              </a:ext>
            </a:extLst>
          </p:cNvPr>
          <p:cNvSpPr/>
          <p:nvPr/>
        </p:nvSpPr>
        <p:spPr>
          <a:xfrm>
            <a:off x="768626" y="2941984"/>
            <a:ext cx="1084027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dirty="0"/>
          </a:p>
          <a:p>
            <a:endParaRPr lang="hr-H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/>
              <a:t>Z </a:t>
            </a:r>
            <a:r>
              <a:rPr lang="hr-HR" sz="2000" dirty="0" err="1"/>
              <a:t>Belgija,W</a:t>
            </a:r>
            <a:r>
              <a:rPr lang="hr-HR" sz="2000" dirty="0"/>
              <a:t> Danska (rezervirano),X Njemačka, U Francuska, T Irska, S Italija, R  Luksemburg, P </a:t>
            </a:r>
            <a:r>
              <a:rPr lang="hr-HR" sz="2000" dirty="0" err="1"/>
              <a:t>Holandija,N</a:t>
            </a:r>
            <a:r>
              <a:rPr lang="hr-HR" sz="2000" dirty="0"/>
              <a:t> </a:t>
            </a:r>
            <a:r>
              <a:rPr lang="hr-HR" sz="2000" dirty="0" err="1"/>
              <a:t>Austrija,M</a:t>
            </a:r>
            <a:r>
              <a:rPr lang="hr-HR" sz="2000" dirty="0"/>
              <a:t> Portugal</a:t>
            </a:r>
          </a:p>
          <a:p>
            <a:r>
              <a:rPr lang="hr-HR" sz="2000" dirty="0"/>
              <a:t>H </a:t>
            </a:r>
            <a:r>
              <a:rPr lang="hr-HR" sz="2000" dirty="0" err="1"/>
              <a:t>Slovenija,L</a:t>
            </a:r>
            <a:r>
              <a:rPr lang="hr-HR" sz="2000" dirty="0"/>
              <a:t> </a:t>
            </a:r>
            <a:r>
              <a:rPr lang="hr-HR" sz="2000" dirty="0" err="1"/>
              <a:t>Finska,K</a:t>
            </a:r>
            <a:r>
              <a:rPr lang="hr-HR" sz="2000" dirty="0"/>
              <a:t> Švedska (rezervirano),J Velika Brita</a:t>
            </a:r>
            <a:r>
              <a:rPr lang="hr-HR" sz="2400" dirty="0"/>
              <a:t>nija (rezervirano),Y Grčka, V Španija.</a:t>
            </a:r>
          </a:p>
        </p:txBody>
      </p:sp>
    </p:spTree>
    <p:extLst>
      <p:ext uri="{BB962C8B-B14F-4D97-AF65-F5344CB8AC3E}">
        <p14:creationId xmlns:p14="http://schemas.microsoft.com/office/powerpoint/2010/main" val="3589895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09A3EED-D61C-444D-AF32-52C491CDA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NOVAC KROZ POVIJES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85EFDACF-1A12-43D5-9C79-59F55BC23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556932"/>
            <a:ext cx="9874346" cy="3318936"/>
          </a:xfrm>
        </p:spPr>
        <p:txBody>
          <a:bodyPr>
            <a:normAutofit/>
          </a:bodyPr>
          <a:lstStyle/>
          <a:p>
            <a:r>
              <a:rPr lang="hr-HR" sz="3200" dirty="0"/>
              <a:t>Da li ste znali da latinski naziv za novac </a:t>
            </a:r>
            <a:r>
              <a:rPr lang="hr-HR" sz="3200" dirty="0" err="1"/>
              <a:t>percunia</a:t>
            </a:r>
            <a:r>
              <a:rPr lang="hr-HR" sz="3200" dirty="0"/>
              <a:t> /čitaj: </a:t>
            </a:r>
            <a:r>
              <a:rPr lang="hr-HR" sz="3200" dirty="0" err="1"/>
              <a:t>perkunia</a:t>
            </a:r>
            <a:r>
              <a:rPr lang="hr-HR" sz="3200" dirty="0"/>
              <a:t>/, dolazi od latinske riječi </a:t>
            </a:r>
            <a:r>
              <a:rPr lang="hr-HR" sz="3200" dirty="0" err="1"/>
              <a:t>pecus</a:t>
            </a:r>
            <a:r>
              <a:rPr lang="hr-HR" sz="3200" dirty="0"/>
              <a:t> što znači govedo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3CE8581F-FA55-4C01-B5E9-117F8F0F4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2" y="3765598"/>
            <a:ext cx="4176930" cy="2110269"/>
          </a:xfrm>
          <a:prstGeom prst="rect">
            <a:avLst/>
          </a:prstGeom>
        </p:spPr>
      </p:pic>
      <p:sp>
        <p:nvSpPr>
          <p:cNvPr id="8" name="Strelica: desno 7">
            <a:extLst>
              <a:ext uri="{FF2B5EF4-FFF2-40B4-BE49-F238E27FC236}">
                <a16:creationId xmlns:a16="http://schemas.microsoft.com/office/drawing/2014/main" xmlns="" id="{FD8CA69B-8015-420F-B166-C2CEA65C32ED}"/>
              </a:ext>
            </a:extLst>
          </p:cNvPr>
          <p:cNvSpPr/>
          <p:nvPr/>
        </p:nvSpPr>
        <p:spPr>
          <a:xfrm>
            <a:off x="5472332" y="4417254"/>
            <a:ext cx="1500554" cy="7033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F883251B-52CC-4A02-8721-1F5265037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064" y="3681907"/>
            <a:ext cx="3609533" cy="2464893"/>
          </a:xfrm>
          <a:prstGeom prst="rect">
            <a:avLst/>
          </a:prstGeom>
        </p:spPr>
      </p:pic>
      <p:sp>
        <p:nvSpPr>
          <p:cNvPr id="4" name="Svitak: vodoravno 3">
            <a:extLst>
              <a:ext uri="{FF2B5EF4-FFF2-40B4-BE49-F238E27FC236}">
                <a16:creationId xmlns:a16="http://schemas.microsoft.com/office/drawing/2014/main" xmlns="" id="{A6FE1A09-C68F-4546-8ECA-F65BF9C4B754}"/>
              </a:ext>
            </a:extLst>
          </p:cNvPr>
          <p:cNvSpPr/>
          <p:nvPr/>
        </p:nvSpPr>
        <p:spPr>
          <a:xfrm>
            <a:off x="2840018" y="1187353"/>
            <a:ext cx="6785113" cy="90777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>
                <a:solidFill>
                  <a:schemeClr val="accent3"/>
                </a:solidFill>
              </a:rPr>
              <a:t>NOVAC KROZ POVIJEST</a:t>
            </a:r>
          </a:p>
        </p:txBody>
      </p:sp>
    </p:spTree>
    <p:extLst>
      <p:ext uri="{BB962C8B-B14F-4D97-AF65-F5344CB8AC3E}">
        <p14:creationId xmlns:p14="http://schemas.microsoft.com/office/powerpoint/2010/main" val="4076474195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xmlns="" id="{425A7CBA-B103-41A4-ABDF-9987D210F76A}"/>
              </a:ext>
            </a:extLst>
          </p:cNvPr>
          <p:cNvSpPr/>
          <p:nvPr/>
        </p:nvSpPr>
        <p:spPr>
          <a:xfrm>
            <a:off x="742123" y="808383"/>
            <a:ext cx="57203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/>
              <a:t>5 eura</a:t>
            </a:r>
          </a:p>
        </p:txBody>
      </p:sp>
      <p:sp>
        <p:nvSpPr>
          <p:cNvPr id="4" name="Strelica: prema dolje 3">
            <a:extLst>
              <a:ext uri="{FF2B5EF4-FFF2-40B4-BE49-F238E27FC236}">
                <a16:creationId xmlns:a16="http://schemas.microsoft.com/office/drawing/2014/main" xmlns="" id="{7A9B521C-8374-4C28-971A-E0C5BD1F35D0}"/>
              </a:ext>
            </a:extLst>
          </p:cNvPr>
          <p:cNvSpPr/>
          <p:nvPr/>
        </p:nvSpPr>
        <p:spPr>
          <a:xfrm>
            <a:off x="1020417" y="1331603"/>
            <a:ext cx="212035" cy="7092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91D3E30-B283-4901-BB9B-4F3CC05CC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05" y="2133600"/>
            <a:ext cx="2293781" cy="12954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64B13EFA-13C7-403C-8B5B-29C9EF2E7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214" y="1505964"/>
            <a:ext cx="2069907" cy="1069742"/>
          </a:xfrm>
          <a:prstGeom prst="rect">
            <a:avLst/>
          </a:prstGeom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xmlns="" id="{341C0759-EC3D-4A77-88BB-5DDC14B871F6}"/>
              </a:ext>
            </a:extLst>
          </p:cNvPr>
          <p:cNvSpPr/>
          <p:nvPr/>
        </p:nvSpPr>
        <p:spPr>
          <a:xfrm>
            <a:off x="3208181" y="808383"/>
            <a:ext cx="3308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/>
              <a:t>10 eura</a:t>
            </a:r>
          </a:p>
        </p:txBody>
      </p:sp>
      <p:sp>
        <p:nvSpPr>
          <p:cNvPr id="8" name="Strelica: prema dolje 7">
            <a:extLst>
              <a:ext uri="{FF2B5EF4-FFF2-40B4-BE49-F238E27FC236}">
                <a16:creationId xmlns:a16="http://schemas.microsoft.com/office/drawing/2014/main" xmlns="" id="{4854E472-EF85-47E2-8161-78E438B51F01}"/>
              </a:ext>
            </a:extLst>
          </p:cNvPr>
          <p:cNvSpPr/>
          <p:nvPr/>
        </p:nvSpPr>
        <p:spPr>
          <a:xfrm>
            <a:off x="3525078" y="1152939"/>
            <a:ext cx="212035" cy="2914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3B5A60B4-1EB8-432D-9D87-737460ED3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026" y="1730760"/>
            <a:ext cx="2293782" cy="1236930"/>
          </a:xfrm>
          <a:prstGeom prst="rect">
            <a:avLst/>
          </a:prstGeom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xmlns="" id="{30DE81BC-FD41-4A0F-9986-C35E0E626A93}"/>
              </a:ext>
            </a:extLst>
          </p:cNvPr>
          <p:cNvSpPr/>
          <p:nvPr/>
        </p:nvSpPr>
        <p:spPr>
          <a:xfrm>
            <a:off x="5684026" y="808384"/>
            <a:ext cx="13458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/>
              <a:t>20 eura</a:t>
            </a:r>
          </a:p>
        </p:txBody>
      </p:sp>
      <p:sp>
        <p:nvSpPr>
          <p:cNvPr id="12" name="Strelica: prema dolje 11">
            <a:extLst>
              <a:ext uri="{FF2B5EF4-FFF2-40B4-BE49-F238E27FC236}">
                <a16:creationId xmlns:a16="http://schemas.microsoft.com/office/drawing/2014/main" xmlns="" id="{7DC959FF-6427-495B-A620-1ED107C5980A}"/>
              </a:ext>
            </a:extLst>
          </p:cNvPr>
          <p:cNvSpPr/>
          <p:nvPr/>
        </p:nvSpPr>
        <p:spPr>
          <a:xfrm>
            <a:off x="6016487" y="1270048"/>
            <a:ext cx="212035" cy="3991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2253B722-C8DE-44C2-82C7-5F8B61EA1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3695" y="2267078"/>
            <a:ext cx="2707677" cy="1401223"/>
          </a:xfrm>
          <a:prstGeom prst="rect">
            <a:avLst/>
          </a:prstGeom>
        </p:spPr>
      </p:pic>
      <p:sp>
        <p:nvSpPr>
          <p:cNvPr id="14" name="Pravokutnik 13">
            <a:extLst>
              <a:ext uri="{FF2B5EF4-FFF2-40B4-BE49-F238E27FC236}">
                <a16:creationId xmlns:a16="http://schemas.microsoft.com/office/drawing/2014/main" xmlns="" id="{34895750-DFF1-47EE-A3BD-E954142B2955}"/>
              </a:ext>
            </a:extLst>
          </p:cNvPr>
          <p:cNvSpPr/>
          <p:nvPr/>
        </p:nvSpPr>
        <p:spPr>
          <a:xfrm flipH="1">
            <a:off x="8322209" y="1240223"/>
            <a:ext cx="25313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/>
              <a:t>50 eura</a:t>
            </a:r>
          </a:p>
        </p:txBody>
      </p:sp>
      <p:sp>
        <p:nvSpPr>
          <p:cNvPr id="15" name="Strelica: prema dolje 14">
            <a:extLst>
              <a:ext uri="{FF2B5EF4-FFF2-40B4-BE49-F238E27FC236}">
                <a16:creationId xmlns:a16="http://schemas.microsoft.com/office/drawing/2014/main" xmlns="" id="{DA7EFD3C-8EDB-4A8F-85B3-6D0626DFCFA5}"/>
              </a:ext>
            </a:extLst>
          </p:cNvPr>
          <p:cNvSpPr/>
          <p:nvPr/>
        </p:nvSpPr>
        <p:spPr>
          <a:xfrm>
            <a:off x="8764758" y="1669205"/>
            <a:ext cx="212035" cy="4643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6D2EB82C-D713-4F84-9A22-680089D087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417" y="4791192"/>
            <a:ext cx="2409749" cy="1258425"/>
          </a:xfrm>
          <a:prstGeom prst="rect">
            <a:avLst/>
          </a:prstGeom>
        </p:spPr>
      </p:pic>
      <p:sp>
        <p:nvSpPr>
          <p:cNvPr id="17" name="Pravokutnik 16">
            <a:extLst>
              <a:ext uri="{FF2B5EF4-FFF2-40B4-BE49-F238E27FC236}">
                <a16:creationId xmlns:a16="http://schemas.microsoft.com/office/drawing/2014/main" xmlns="" id="{8A86E59E-8F9D-4A99-AA56-E406C10B8925}"/>
              </a:ext>
            </a:extLst>
          </p:cNvPr>
          <p:cNvSpPr/>
          <p:nvPr/>
        </p:nvSpPr>
        <p:spPr>
          <a:xfrm rot="10800000" flipV="1">
            <a:off x="1090627" y="3617900"/>
            <a:ext cx="5480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/>
              <a:t>100 eura</a:t>
            </a:r>
          </a:p>
        </p:txBody>
      </p:sp>
      <p:sp>
        <p:nvSpPr>
          <p:cNvPr id="18" name="Strelica: prema dolje 17">
            <a:extLst>
              <a:ext uri="{FF2B5EF4-FFF2-40B4-BE49-F238E27FC236}">
                <a16:creationId xmlns:a16="http://schemas.microsoft.com/office/drawing/2014/main" xmlns="" id="{87B761CD-8E21-4B0F-A62E-99307C4C1D8D}"/>
              </a:ext>
            </a:extLst>
          </p:cNvPr>
          <p:cNvSpPr/>
          <p:nvPr/>
        </p:nvSpPr>
        <p:spPr>
          <a:xfrm>
            <a:off x="1364974" y="4008732"/>
            <a:ext cx="357809" cy="6473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26" name="Picture 2" descr="Slikovni rezultat za 200 eura">
            <a:extLst>
              <a:ext uri="{FF2B5EF4-FFF2-40B4-BE49-F238E27FC236}">
                <a16:creationId xmlns:a16="http://schemas.microsoft.com/office/drawing/2014/main" xmlns="" id="{96C763B2-2205-4777-A18D-A32BD4C6B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90" y="3988405"/>
            <a:ext cx="2409749" cy="117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ravokutnik 18">
            <a:extLst>
              <a:ext uri="{FF2B5EF4-FFF2-40B4-BE49-F238E27FC236}">
                <a16:creationId xmlns:a16="http://schemas.microsoft.com/office/drawing/2014/main" xmlns="" id="{D690B0A1-8986-4A07-A738-858419A316D2}"/>
              </a:ext>
            </a:extLst>
          </p:cNvPr>
          <p:cNvSpPr/>
          <p:nvPr/>
        </p:nvSpPr>
        <p:spPr>
          <a:xfrm>
            <a:off x="3737113" y="2906136"/>
            <a:ext cx="28343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/>
              <a:t>200 eura</a:t>
            </a:r>
          </a:p>
        </p:txBody>
      </p:sp>
      <p:sp>
        <p:nvSpPr>
          <p:cNvPr id="20" name="Strelica: prema dolje 19">
            <a:extLst>
              <a:ext uri="{FF2B5EF4-FFF2-40B4-BE49-F238E27FC236}">
                <a16:creationId xmlns:a16="http://schemas.microsoft.com/office/drawing/2014/main" xmlns="" id="{86772436-F0A3-493D-976C-71BECEBF3EA9}"/>
              </a:ext>
            </a:extLst>
          </p:cNvPr>
          <p:cNvSpPr/>
          <p:nvPr/>
        </p:nvSpPr>
        <p:spPr>
          <a:xfrm>
            <a:off x="4174435" y="3367801"/>
            <a:ext cx="225287" cy="6206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1" name="Slika 20">
            <a:extLst>
              <a:ext uri="{FF2B5EF4-FFF2-40B4-BE49-F238E27FC236}">
                <a16:creationId xmlns:a16="http://schemas.microsoft.com/office/drawing/2014/main" xmlns="" id="{153B1EB0-1A46-4504-9FD8-827A4A477B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8490" y="4632483"/>
            <a:ext cx="2531321" cy="1422468"/>
          </a:xfrm>
          <a:prstGeom prst="rect">
            <a:avLst/>
          </a:prstGeom>
        </p:spPr>
      </p:pic>
      <p:sp>
        <p:nvSpPr>
          <p:cNvPr id="22" name="Pravokutnik 21">
            <a:extLst>
              <a:ext uri="{FF2B5EF4-FFF2-40B4-BE49-F238E27FC236}">
                <a16:creationId xmlns:a16="http://schemas.microsoft.com/office/drawing/2014/main" xmlns="" id="{50F534A2-B7EF-48C0-AA30-6D1DA7B22E9E}"/>
              </a:ext>
            </a:extLst>
          </p:cNvPr>
          <p:cNvSpPr/>
          <p:nvPr/>
        </p:nvSpPr>
        <p:spPr>
          <a:xfrm rot="10800000" flipV="1">
            <a:off x="7088193" y="3536722"/>
            <a:ext cx="1888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/>
              <a:t>500 eura</a:t>
            </a:r>
          </a:p>
        </p:txBody>
      </p:sp>
      <p:sp>
        <p:nvSpPr>
          <p:cNvPr id="23" name="Strelica: prema dolje 22">
            <a:extLst>
              <a:ext uri="{FF2B5EF4-FFF2-40B4-BE49-F238E27FC236}">
                <a16:creationId xmlns:a16="http://schemas.microsoft.com/office/drawing/2014/main" xmlns="" id="{2EDF8C70-BE2E-4FF2-9DBB-8C16AF57A925}"/>
              </a:ext>
            </a:extLst>
          </p:cNvPr>
          <p:cNvSpPr/>
          <p:nvPr/>
        </p:nvSpPr>
        <p:spPr>
          <a:xfrm>
            <a:off x="7553739" y="4008732"/>
            <a:ext cx="238539" cy="5232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3226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3D11E5E-39AA-4906-A435-81334A75A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E91C74E5-2A82-42E3-A90A-70124193E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Euro kovanice su sa lica iste za sve države, dok su </a:t>
            </a:r>
            <a:r>
              <a:rPr lang="hr-HR" dirty="0" err="1"/>
              <a:t>naličija</a:t>
            </a:r>
            <a:r>
              <a:rPr lang="hr-HR" dirty="0"/>
              <a:t> različita od države do države.</a:t>
            </a:r>
          </a:p>
          <a:p>
            <a:r>
              <a:rPr lang="hr-HR" dirty="0"/>
              <a:t>Sve države u EU nemaju sve kovanice. Tako npr. Finska nema novčiće od 1 i 2 centa. </a:t>
            </a:r>
          </a:p>
          <a:p>
            <a:r>
              <a:rPr lang="hr-HR" dirty="0"/>
              <a:t> Novčić od 2 € se u nekim zemljama s vremena na vrijeme kuje sa promijenjenom pozadinom. Tako je npr. Austrija , Španija, Njemačka, Slovenija i Grčka izdaju 2 € sa promijenjenom pozadinom.</a:t>
            </a: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xmlns="" id="{5F911043-BA0C-468D-B64A-DF25AD69FEDF}"/>
              </a:ext>
            </a:extLst>
          </p:cNvPr>
          <p:cNvSpPr/>
          <p:nvPr/>
        </p:nvSpPr>
        <p:spPr>
          <a:xfrm>
            <a:off x="3167270" y="1444487"/>
            <a:ext cx="5605669" cy="463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>
                <a:solidFill>
                  <a:schemeClr val="accent3"/>
                </a:solidFill>
              </a:rPr>
              <a:t>EURO(KOVANICE)</a:t>
            </a:r>
          </a:p>
        </p:txBody>
      </p:sp>
    </p:spTree>
    <p:extLst>
      <p:ext uri="{BB962C8B-B14F-4D97-AF65-F5344CB8AC3E}">
        <p14:creationId xmlns:p14="http://schemas.microsoft.com/office/powerpoint/2010/main" val="3187855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xmlns="" id="{552CDFB7-431C-4ABD-8721-43B21A2C7B1C}"/>
              </a:ext>
            </a:extLst>
          </p:cNvPr>
          <p:cNvSpPr/>
          <p:nvPr/>
        </p:nvSpPr>
        <p:spPr>
          <a:xfrm>
            <a:off x="834887" y="1060174"/>
            <a:ext cx="5596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dirty="0"/>
              <a:t>1cent</a:t>
            </a:r>
          </a:p>
        </p:txBody>
      </p:sp>
      <p:sp>
        <p:nvSpPr>
          <p:cNvPr id="3" name="Strelica: desno 2">
            <a:extLst>
              <a:ext uri="{FF2B5EF4-FFF2-40B4-BE49-F238E27FC236}">
                <a16:creationId xmlns:a16="http://schemas.microsoft.com/office/drawing/2014/main" xmlns="" id="{33F2E1BA-5980-4F63-95D9-2B31DC700754}"/>
              </a:ext>
            </a:extLst>
          </p:cNvPr>
          <p:cNvSpPr/>
          <p:nvPr/>
        </p:nvSpPr>
        <p:spPr>
          <a:xfrm>
            <a:off x="2027583" y="1217686"/>
            <a:ext cx="887895" cy="3313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C40A78DA-9024-4602-BBD8-D09888273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792" y="2135582"/>
            <a:ext cx="1483520" cy="148352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19146F5F-B07A-4D2F-A118-58A770DD1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313" y="774204"/>
            <a:ext cx="2482040" cy="1218268"/>
          </a:xfrm>
          <a:prstGeom prst="rect">
            <a:avLst/>
          </a:prstGeom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xmlns="" id="{E9DAFE14-4457-434B-8E8E-90F70C099F86}"/>
              </a:ext>
            </a:extLst>
          </p:cNvPr>
          <p:cNvSpPr/>
          <p:nvPr/>
        </p:nvSpPr>
        <p:spPr>
          <a:xfrm>
            <a:off x="834888" y="2199862"/>
            <a:ext cx="22528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dirty="0"/>
              <a:t>2 centa</a:t>
            </a:r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xmlns="" id="{596475D8-09B6-4651-8D8C-7D60C6F78161}"/>
              </a:ext>
            </a:extLst>
          </p:cNvPr>
          <p:cNvSpPr/>
          <p:nvPr/>
        </p:nvSpPr>
        <p:spPr>
          <a:xfrm>
            <a:off x="2358887" y="2411896"/>
            <a:ext cx="1073426" cy="3727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xmlns="" id="{9A3AB363-727F-49F9-ADD3-5566A2668008}"/>
              </a:ext>
            </a:extLst>
          </p:cNvPr>
          <p:cNvSpPr/>
          <p:nvPr/>
        </p:nvSpPr>
        <p:spPr>
          <a:xfrm rot="10800000" flipH="1" flipV="1">
            <a:off x="6445163" y="1113392"/>
            <a:ext cx="1466385" cy="53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centi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Strelica: desno 11">
            <a:extLst>
              <a:ext uri="{FF2B5EF4-FFF2-40B4-BE49-F238E27FC236}">
                <a16:creationId xmlns:a16="http://schemas.microsoft.com/office/drawing/2014/main" xmlns="" id="{E06C98A9-A908-40FA-8105-0ACBD58927AC}"/>
              </a:ext>
            </a:extLst>
          </p:cNvPr>
          <p:cNvSpPr/>
          <p:nvPr/>
        </p:nvSpPr>
        <p:spPr>
          <a:xfrm>
            <a:off x="7765774" y="1217686"/>
            <a:ext cx="1126435" cy="3313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A74FC1A9-0A4C-4F35-A0BE-4BFB97A32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0403" y="820520"/>
            <a:ext cx="2482039" cy="1315062"/>
          </a:xfrm>
          <a:prstGeom prst="rect">
            <a:avLst/>
          </a:prstGeom>
        </p:spPr>
      </p:pic>
      <p:sp>
        <p:nvSpPr>
          <p:cNvPr id="14" name="Pravokutnik 13">
            <a:extLst>
              <a:ext uri="{FF2B5EF4-FFF2-40B4-BE49-F238E27FC236}">
                <a16:creationId xmlns:a16="http://schemas.microsoft.com/office/drawing/2014/main" xmlns="" id="{063618E1-B4B2-47DE-807C-53EB33ACB098}"/>
              </a:ext>
            </a:extLst>
          </p:cNvPr>
          <p:cNvSpPr/>
          <p:nvPr/>
        </p:nvSpPr>
        <p:spPr>
          <a:xfrm rot="10800000" flipV="1">
            <a:off x="5486400" y="2683841"/>
            <a:ext cx="3405810" cy="483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hr-HR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10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centi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Strelica: desno 14">
            <a:extLst>
              <a:ext uri="{FF2B5EF4-FFF2-40B4-BE49-F238E27FC236}">
                <a16:creationId xmlns:a16="http://schemas.microsoft.com/office/drawing/2014/main" xmlns="" id="{30BD3A03-CB87-4BCF-99F3-86D170DD8699}"/>
              </a:ext>
            </a:extLst>
          </p:cNvPr>
          <p:cNvSpPr/>
          <p:nvPr/>
        </p:nvSpPr>
        <p:spPr>
          <a:xfrm>
            <a:off x="7911548" y="2845893"/>
            <a:ext cx="980661" cy="331305"/>
          </a:xfrm>
          <a:prstGeom prst="rightArrow">
            <a:avLst>
              <a:gd name="adj1" fmla="val 26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F39FA372-CDAB-4DFF-A294-7080694F7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6825" y="2199862"/>
            <a:ext cx="1667289" cy="1667289"/>
          </a:xfrm>
          <a:prstGeom prst="rect">
            <a:avLst/>
          </a:prstGeom>
        </p:spPr>
      </p:pic>
      <p:sp>
        <p:nvSpPr>
          <p:cNvPr id="17" name="Pravokutnik 16">
            <a:extLst>
              <a:ext uri="{FF2B5EF4-FFF2-40B4-BE49-F238E27FC236}">
                <a16:creationId xmlns:a16="http://schemas.microsoft.com/office/drawing/2014/main" xmlns="" id="{EF663D77-6ACC-4862-92A4-FB931EAAE40D}"/>
              </a:ext>
            </a:extLst>
          </p:cNvPr>
          <p:cNvSpPr/>
          <p:nvPr/>
        </p:nvSpPr>
        <p:spPr>
          <a:xfrm>
            <a:off x="715618" y="3244333"/>
            <a:ext cx="58253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dirty="0"/>
          </a:p>
          <a:p>
            <a:endParaRPr lang="hr-HR" dirty="0"/>
          </a:p>
          <a:p>
            <a:r>
              <a:rPr lang="hr-HR" sz="2800" dirty="0"/>
              <a:t>20 centi</a:t>
            </a:r>
          </a:p>
        </p:txBody>
      </p:sp>
      <p:sp>
        <p:nvSpPr>
          <p:cNvPr id="18" name="Strelica: desno 17">
            <a:extLst>
              <a:ext uri="{FF2B5EF4-FFF2-40B4-BE49-F238E27FC236}">
                <a16:creationId xmlns:a16="http://schemas.microsoft.com/office/drawing/2014/main" xmlns="" id="{9B3DD3BE-40D4-4F90-933A-260350F13DB0}"/>
              </a:ext>
            </a:extLst>
          </p:cNvPr>
          <p:cNvSpPr/>
          <p:nvPr/>
        </p:nvSpPr>
        <p:spPr>
          <a:xfrm>
            <a:off x="2027583" y="3867151"/>
            <a:ext cx="887895" cy="3602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xmlns="" id="{A8E06A28-AB3F-42B9-BA5F-470C76BA2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0015" y="3695615"/>
            <a:ext cx="1445718" cy="1445718"/>
          </a:xfrm>
          <a:prstGeom prst="rect">
            <a:avLst/>
          </a:prstGeom>
        </p:spPr>
      </p:pic>
      <p:sp>
        <p:nvSpPr>
          <p:cNvPr id="20" name="Pravokutnik 19">
            <a:extLst>
              <a:ext uri="{FF2B5EF4-FFF2-40B4-BE49-F238E27FC236}">
                <a16:creationId xmlns:a16="http://schemas.microsoft.com/office/drawing/2014/main" xmlns="" id="{990E716D-C64B-4113-B523-EF66216EBC9D}"/>
              </a:ext>
            </a:extLst>
          </p:cNvPr>
          <p:cNvSpPr/>
          <p:nvPr/>
        </p:nvSpPr>
        <p:spPr>
          <a:xfrm>
            <a:off x="5651006" y="3244334"/>
            <a:ext cx="208582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r-HR" sz="2800" dirty="0"/>
          </a:p>
          <a:p>
            <a:r>
              <a:rPr lang="hr-HR" sz="2800" dirty="0"/>
              <a:t>         50 centi</a:t>
            </a:r>
          </a:p>
        </p:txBody>
      </p:sp>
      <p:sp>
        <p:nvSpPr>
          <p:cNvPr id="22" name="Strelica: prema dolje 21">
            <a:extLst>
              <a:ext uri="{FF2B5EF4-FFF2-40B4-BE49-F238E27FC236}">
                <a16:creationId xmlns:a16="http://schemas.microsoft.com/office/drawing/2014/main" xmlns="" id="{B59FC092-074F-49B4-B068-C1622D9C69AA}"/>
              </a:ext>
            </a:extLst>
          </p:cNvPr>
          <p:cNvSpPr/>
          <p:nvPr/>
        </p:nvSpPr>
        <p:spPr>
          <a:xfrm>
            <a:off x="6835531" y="4198441"/>
            <a:ext cx="353774" cy="7711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3" name="Slika 22">
            <a:extLst>
              <a:ext uri="{FF2B5EF4-FFF2-40B4-BE49-F238E27FC236}">
                <a16:creationId xmlns:a16="http://schemas.microsoft.com/office/drawing/2014/main" xmlns="" id="{A96F8586-B306-4DD2-8C2B-9965C0FA79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5693" y="5053477"/>
            <a:ext cx="1160576" cy="1160576"/>
          </a:xfrm>
          <a:prstGeom prst="rect">
            <a:avLst/>
          </a:prstGeom>
        </p:spPr>
      </p:pic>
      <p:sp>
        <p:nvSpPr>
          <p:cNvPr id="24" name="Pravokutnik 23">
            <a:extLst>
              <a:ext uri="{FF2B5EF4-FFF2-40B4-BE49-F238E27FC236}">
                <a16:creationId xmlns:a16="http://schemas.microsoft.com/office/drawing/2014/main" xmlns="" id="{6B80E4F6-66BE-412E-8560-75330A9B9B8E}"/>
              </a:ext>
            </a:extLst>
          </p:cNvPr>
          <p:cNvSpPr/>
          <p:nvPr/>
        </p:nvSpPr>
        <p:spPr>
          <a:xfrm rot="10800000" flipV="1">
            <a:off x="8892209" y="3259725"/>
            <a:ext cx="12722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 </a:t>
            </a:r>
          </a:p>
          <a:p>
            <a:endParaRPr lang="hr-HR" dirty="0"/>
          </a:p>
          <a:p>
            <a:r>
              <a:rPr lang="hr-HR" sz="2800" dirty="0"/>
              <a:t>1 euro</a:t>
            </a:r>
          </a:p>
        </p:txBody>
      </p:sp>
      <p:sp>
        <p:nvSpPr>
          <p:cNvPr id="25" name="Strelica: prema dolje 24">
            <a:extLst>
              <a:ext uri="{FF2B5EF4-FFF2-40B4-BE49-F238E27FC236}">
                <a16:creationId xmlns:a16="http://schemas.microsoft.com/office/drawing/2014/main" xmlns="" id="{AAFB6199-1043-4860-90F0-EBFADA154D88}"/>
              </a:ext>
            </a:extLst>
          </p:cNvPr>
          <p:cNvSpPr/>
          <p:nvPr/>
        </p:nvSpPr>
        <p:spPr>
          <a:xfrm>
            <a:off x="9226825" y="4321551"/>
            <a:ext cx="195471" cy="6054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6" name="Slika 25">
            <a:extLst>
              <a:ext uri="{FF2B5EF4-FFF2-40B4-BE49-F238E27FC236}">
                <a16:creationId xmlns:a16="http://schemas.microsoft.com/office/drawing/2014/main" xmlns="" id="{5482E61F-2F54-4100-9E70-8431EBF37C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1123" y="4949435"/>
            <a:ext cx="1406873" cy="1397494"/>
          </a:xfrm>
          <a:prstGeom prst="rect">
            <a:avLst/>
          </a:prstGeom>
        </p:spPr>
      </p:pic>
      <p:sp>
        <p:nvSpPr>
          <p:cNvPr id="27" name="Pravokutnik 26">
            <a:extLst>
              <a:ext uri="{FF2B5EF4-FFF2-40B4-BE49-F238E27FC236}">
                <a16:creationId xmlns:a16="http://schemas.microsoft.com/office/drawing/2014/main" xmlns="" id="{91E6FE30-7623-4C5D-AB46-277E14210A9A}"/>
              </a:ext>
            </a:extLst>
          </p:cNvPr>
          <p:cNvSpPr/>
          <p:nvPr/>
        </p:nvSpPr>
        <p:spPr>
          <a:xfrm>
            <a:off x="637071" y="3244333"/>
            <a:ext cx="582537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r>
              <a:rPr lang="hr-HR" sz="3200" dirty="0"/>
              <a:t>2 eura</a:t>
            </a:r>
          </a:p>
        </p:txBody>
      </p:sp>
      <p:sp>
        <p:nvSpPr>
          <p:cNvPr id="28" name="Strelica: desno 27">
            <a:extLst>
              <a:ext uri="{FF2B5EF4-FFF2-40B4-BE49-F238E27FC236}">
                <a16:creationId xmlns:a16="http://schemas.microsoft.com/office/drawing/2014/main" xmlns="" id="{E052A99D-4E34-427B-ACB6-321C3FD35EEB}"/>
              </a:ext>
            </a:extLst>
          </p:cNvPr>
          <p:cNvSpPr/>
          <p:nvPr/>
        </p:nvSpPr>
        <p:spPr>
          <a:xfrm>
            <a:off x="1731386" y="5648635"/>
            <a:ext cx="972057" cy="2983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9" name="Slika 28">
            <a:extLst>
              <a:ext uri="{FF2B5EF4-FFF2-40B4-BE49-F238E27FC236}">
                <a16:creationId xmlns:a16="http://schemas.microsoft.com/office/drawing/2014/main" xmlns="" id="{505F5CBC-E21A-4C25-9646-CCCB0D6C24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7319" y="5138558"/>
            <a:ext cx="1272208" cy="1242523"/>
          </a:xfrm>
          <a:prstGeom prst="rect">
            <a:avLst/>
          </a:prstGeom>
        </p:spPr>
      </p:pic>
      <p:sp>
        <p:nvSpPr>
          <p:cNvPr id="30" name="Svitak: vodoravno 29">
            <a:extLst>
              <a:ext uri="{FF2B5EF4-FFF2-40B4-BE49-F238E27FC236}">
                <a16:creationId xmlns:a16="http://schemas.microsoft.com/office/drawing/2014/main" xmlns="" id="{A62DE651-48BA-4C59-8847-D8F6D8DA3CC3}"/>
              </a:ext>
            </a:extLst>
          </p:cNvPr>
          <p:cNvSpPr/>
          <p:nvPr/>
        </p:nvSpPr>
        <p:spPr>
          <a:xfrm>
            <a:off x="689113" y="54437"/>
            <a:ext cx="6056243" cy="460800"/>
          </a:xfrm>
          <a:prstGeom prst="horizontalScroll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>
                <a:solidFill>
                  <a:schemeClr val="accent3"/>
                </a:solidFill>
              </a:rPr>
              <a:t>Kovanice postoje u sljedećim apoenima</a:t>
            </a:r>
            <a:r>
              <a:rPr lang="pl-PL" sz="2000" dirty="0">
                <a:solidFill>
                  <a:schemeClr val="accent3"/>
                </a:solidFill>
              </a:rPr>
              <a:t>:</a:t>
            </a:r>
            <a:endParaRPr lang="hr-HR" sz="20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511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13780D3-211C-4425-A11B-869F4CB63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HVALA NA PAŽNJI!!!!	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B0F47BCE-E419-4741-A362-962F99937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80" y="2633132"/>
            <a:ext cx="9601196" cy="3318936"/>
          </a:xfrm>
        </p:spPr>
        <p:txBody>
          <a:bodyPr/>
          <a:lstStyle/>
          <a:p>
            <a:r>
              <a:rPr lang="hr-HR" dirty="0" smtClean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Preuzeto:</a:t>
            </a:r>
          </a:p>
          <a:p>
            <a:r>
              <a:rPr lang="hr-HR" dirty="0" smtClean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https://bs.wikipedia.org/wiki/euro</a:t>
            </a:r>
            <a:endParaRPr lang="hr-HR" dirty="0" smtClean="0">
              <a:solidFill>
                <a:schemeClr val="accent1"/>
              </a:solidFill>
            </a:endParaRPr>
          </a:p>
          <a:p>
            <a:r>
              <a:rPr lang="hr-HR" dirty="0" smtClean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https://hr.wikipedia.org/wiki/hrvatska_kuna</a:t>
            </a:r>
            <a:endParaRPr lang="hr-HR" dirty="0" smtClean="0">
              <a:solidFill>
                <a:schemeClr val="accent1"/>
              </a:solidFill>
            </a:endParaRPr>
          </a:p>
          <a:p>
            <a:r>
              <a:rPr lang="hr-HR" dirty="0" smtClean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https://povijest.hr/drustvo/politika/novac-kroz-povijest/</a:t>
            </a:r>
            <a:endParaRPr lang="hr-HR" dirty="0" smtClean="0">
              <a:solidFill>
                <a:schemeClr val="accent1"/>
              </a:solidFill>
            </a:endParaRPr>
          </a:p>
          <a:p>
            <a:endParaRPr lang="hr-HR" dirty="0">
              <a:solidFill>
                <a:schemeClr val="accent1"/>
              </a:solidFill>
            </a:endParaRPr>
          </a:p>
          <a:p>
            <a:endParaRPr lang="hr-HR" dirty="0"/>
          </a:p>
        </p:txBody>
      </p:sp>
      <p:sp>
        <p:nvSpPr>
          <p:cNvPr id="5" name="Prostoručno: oblik 4">
            <a:extLst>
              <a:ext uri="{FF2B5EF4-FFF2-40B4-BE49-F238E27FC236}">
                <a16:creationId xmlns:a16="http://schemas.microsoft.com/office/drawing/2014/main" xmlns="" id="{DEC2A216-9B8D-49FE-B9A6-6C143C7AE7DB}"/>
              </a:ext>
            </a:extLst>
          </p:cNvPr>
          <p:cNvSpPr/>
          <p:nvPr/>
        </p:nvSpPr>
        <p:spPr>
          <a:xfrm>
            <a:off x="2584174" y="1749287"/>
            <a:ext cx="6241774" cy="517140"/>
          </a:xfrm>
          <a:custGeom>
            <a:avLst/>
            <a:gdLst>
              <a:gd name="connsiteX0" fmla="*/ 0 w 5314121"/>
              <a:gd name="connsiteY0" fmla="*/ 0 h 967714"/>
              <a:gd name="connsiteX1" fmla="*/ 331304 w 5314121"/>
              <a:gd name="connsiteY1" fmla="*/ 636104 h 967714"/>
              <a:gd name="connsiteX2" fmla="*/ 781878 w 5314121"/>
              <a:gd name="connsiteY2" fmla="*/ 583096 h 967714"/>
              <a:gd name="connsiteX3" fmla="*/ 1311965 w 5314121"/>
              <a:gd name="connsiteY3" fmla="*/ 874644 h 967714"/>
              <a:gd name="connsiteX4" fmla="*/ 2027582 w 5314121"/>
              <a:gd name="connsiteY4" fmla="*/ 636104 h 967714"/>
              <a:gd name="connsiteX5" fmla="*/ 2968487 w 5314121"/>
              <a:gd name="connsiteY5" fmla="*/ 927652 h 967714"/>
              <a:gd name="connsiteX6" fmla="*/ 3233530 w 5314121"/>
              <a:gd name="connsiteY6" fmla="*/ 834887 h 967714"/>
              <a:gd name="connsiteX7" fmla="*/ 3975652 w 5314121"/>
              <a:gd name="connsiteY7" fmla="*/ 768626 h 967714"/>
              <a:gd name="connsiteX8" fmla="*/ 4585252 w 5314121"/>
              <a:gd name="connsiteY8" fmla="*/ 967409 h 967714"/>
              <a:gd name="connsiteX9" fmla="*/ 5314121 w 5314121"/>
              <a:gd name="connsiteY9" fmla="*/ 715617 h 96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14121" h="967714">
                <a:moveTo>
                  <a:pt x="0" y="0"/>
                </a:moveTo>
                <a:cubicBezTo>
                  <a:pt x="100495" y="269460"/>
                  <a:pt x="200991" y="538921"/>
                  <a:pt x="331304" y="636104"/>
                </a:cubicBezTo>
                <a:cubicBezTo>
                  <a:pt x="461617" y="733287"/>
                  <a:pt x="618435" y="543339"/>
                  <a:pt x="781878" y="583096"/>
                </a:cubicBezTo>
                <a:cubicBezTo>
                  <a:pt x="945321" y="622853"/>
                  <a:pt x="1104348" y="865809"/>
                  <a:pt x="1311965" y="874644"/>
                </a:cubicBezTo>
                <a:cubicBezTo>
                  <a:pt x="1519582" y="883479"/>
                  <a:pt x="1751495" y="627269"/>
                  <a:pt x="2027582" y="636104"/>
                </a:cubicBezTo>
                <a:cubicBezTo>
                  <a:pt x="2303669" y="644939"/>
                  <a:pt x="2767496" y="894522"/>
                  <a:pt x="2968487" y="927652"/>
                </a:cubicBezTo>
                <a:cubicBezTo>
                  <a:pt x="3169478" y="960782"/>
                  <a:pt x="3065669" y="861391"/>
                  <a:pt x="3233530" y="834887"/>
                </a:cubicBezTo>
                <a:cubicBezTo>
                  <a:pt x="3401391" y="808383"/>
                  <a:pt x="3750365" y="746539"/>
                  <a:pt x="3975652" y="768626"/>
                </a:cubicBezTo>
                <a:cubicBezTo>
                  <a:pt x="4200939" y="790713"/>
                  <a:pt x="4362174" y="976244"/>
                  <a:pt x="4585252" y="967409"/>
                </a:cubicBezTo>
                <a:cubicBezTo>
                  <a:pt x="4808330" y="958574"/>
                  <a:pt x="5061225" y="837095"/>
                  <a:pt x="5314121" y="71561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67340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xmlns="" id="{C8343846-F680-403E-A7E1-99F0EE36AC0B}"/>
              </a:ext>
            </a:extLst>
          </p:cNvPr>
          <p:cNvSpPr/>
          <p:nvPr/>
        </p:nvSpPr>
        <p:spPr>
          <a:xfrm>
            <a:off x="980660" y="689113"/>
            <a:ext cx="81633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chemeClr val="accent3"/>
                </a:solidFill>
              </a:rPr>
              <a:t>Plemeniti metali(4. tisućljeće pr. Kr.)</a:t>
            </a:r>
          </a:p>
        </p:txBody>
      </p:sp>
      <p:cxnSp>
        <p:nvCxnSpPr>
          <p:cNvPr id="4" name="Ravni poveznik 3">
            <a:extLst>
              <a:ext uri="{FF2B5EF4-FFF2-40B4-BE49-F238E27FC236}">
                <a16:creationId xmlns:a16="http://schemas.microsoft.com/office/drawing/2014/main" xmlns="" id="{2A63C74A-FF3F-4B37-8E6A-1CDE7AAA7784}"/>
              </a:ext>
            </a:extLst>
          </p:cNvPr>
          <p:cNvCxnSpPr/>
          <p:nvPr/>
        </p:nvCxnSpPr>
        <p:spPr>
          <a:xfrm>
            <a:off x="980660" y="1150778"/>
            <a:ext cx="443947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avokutnik 4">
            <a:extLst>
              <a:ext uri="{FF2B5EF4-FFF2-40B4-BE49-F238E27FC236}">
                <a16:creationId xmlns:a16="http://schemas.microsoft.com/office/drawing/2014/main" xmlns="" id="{920E7051-F9F8-4070-99CC-C6696FA9D6EA}"/>
              </a:ext>
            </a:extLst>
          </p:cNvPr>
          <p:cNvSpPr/>
          <p:nvPr/>
        </p:nvSpPr>
        <p:spPr>
          <a:xfrm>
            <a:off x="649357" y="1417992"/>
            <a:ext cx="107210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Plemeniti su metali zahvaljujući svojoj rijetkosti i drugim svojstvima (npr. zlato izgleda lijepo i sjajno, ne oksidira te je lako prepoznatljivo) služili kao sredstvo razmjene već u najranijim civilizacijama.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 Stari Egipćani i Mezopotamci upotrebljavali su u trgovini zlatne i srebrne poluge standardiziranih masa.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Postoje teorije da su neki narodi rabili i druge vrijedne i atraktivne materijale kao sredstvo plaćanja – npr. žad u Kini.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A7590C22-0D24-430F-8E52-8C9B1B03E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577" y="3785360"/>
            <a:ext cx="2619260" cy="238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81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633F1A5-E8D4-4BF9-9362-AE04B6BE1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618" y="787791"/>
            <a:ext cx="9728979" cy="5088077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chemeClr val="accent3"/>
                </a:solidFill>
              </a:rPr>
              <a:t>Puževe kućice(oko 1200. pr. Kr.)</a:t>
            </a:r>
          </a:p>
          <a:p>
            <a:pPr>
              <a:buFont typeface="Arial" panose="020B0604020202020204" pitchFamily="34" charset="0"/>
              <a:buChar char="•"/>
            </a:pPr>
            <a:endParaRPr lang="hr-HR" dirty="0"/>
          </a:p>
          <a:p>
            <a:pPr>
              <a:buFont typeface="Arial" panose="020B0604020202020204" pitchFamily="34" charset="0"/>
              <a:buChar char="•"/>
            </a:pPr>
            <a:r>
              <a:rPr lang="hr-HR" dirty="0"/>
              <a:t>Mnoge civilizacije diljem svijeta koristile su se puževim kućicama kao novčanim sredstvom.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/>
              <a:t>Najčešće su to bile kućice morskih puževa iz porodice kauri, koje su izabrane zbog atraktivna izgleda, izdržljivosti i jer ih je jednostavno nositi.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/>
              <a:t>O njihovoj popularnosti svjedoči činjenica da je u Kini znak za novac stilizirani prikaz puževe kućica.</a:t>
            </a:r>
          </a:p>
        </p:txBody>
      </p:sp>
      <p:cxnSp>
        <p:nvCxnSpPr>
          <p:cNvPr id="5" name="Ravni poveznik 4">
            <a:extLst>
              <a:ext uri="{FF2B5EF4-FFF2-40B4-BE49-F238E27FC236}">
                <a16:creationId xmlns:a16="http://schemas.microsoft.com/office/drawing/2014/main" xmlns="" id="{40951AB2-BCDA-490B-9BC2-EE128EA28CAB}"/>
              </a:ext>
            </a:extLst>
          </p:cNvPr>
          <p:cNvCxnSpPr/>
          <p:nvPr/>
        </p:nvCxnSpPr>
        <p:spPr>
          <a:xfrm>
            <a:off x="1392702" y="1336431"/>
            <a:ext cx="4543864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76F91CA0-3CC3-46CC-B0D8-E0E89284A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22" y="3964632"/>
            <a:ext cx="1895475" cy="164782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D8D72F02-E5DD-46D3-B09F-347F4BA30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627017" y="4133359"/>
            <a:ext cx="1441827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70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xmlns="" id="{05089718-5CE5-47D4-83AD-327FFD814F2D}"/>
              </a:ext>
            </a:extLst>
          </p:cNvPr>
          <p:cNvSpPr/>
          <p:nvPr/>
        </p:nvSpPr>
        <p:spPr>
          <a:xfrm>
            <a:off x="858129" y="1083212"/>
            <a:ext cx="107055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b="1" dirty="0">
                <a:solidFill>
                  <a:schemeClr val="accent3"/>
                </a:solidFill>
              </a:rPr>
              <a:t>Stoka(oko 9000. pr. Kr.)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dirty="0"/>
              <a:t>Ljudi su od pradavnih vremena razmjenjivali jednu vrstu robe za drugu.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dirty="0"/>
              <a:t>Predmeti koji su služili u tu svrhu bili su hrana, oruđe i odjeća.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dirty="0"/>
              <a:t>Nastala je potreba za sredstvom koje ima neku unutarnju vrijednost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dirty="0"/>
              <a:t>Izgleda da je prvo takvo sredstvo bila stoka.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dirty="0"/>
              <a:t>To se odrazilo na hrvatski jezik jer riječ blago označava i stoku i nešto vrijedno.</a:t>
            </a:r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F11DE3CA-EA11-4842-B727-81883B397D5D}"/>
              </a:ext>
            </a:extLst>
          </p:cNvPr>
          <p:cNvCxnSpPr/>
          <p:nvPr/>
        </p:nvCxnSpPr>
        <p:spPr>
          <a:xfrm>
            <a:off x="928468" y="1547446"/>
            <a:ext cx="3516923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3010F682-2274-4597-A97A-0BABCE4D2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808" y="4049366"/>
            <a:ext cx="3240644" cy="212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67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xmlns="" id="{72A5598D-3234-4AF7-8011-FD3916960C58}"/>
              </a:ext>
            </a:extLst>
          </p:cNvPr>
          <p:cNvSpPr/>
          <p:nvPr/>
        </p:nvSpPr>
        <p:spPr>
          <a:xfrm>
            <a:off x="1033671" y="530087"/>
            <a:ext cx="10177668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>
                <a:solidFill>
                  <a:schemeClr val="accent3"/>
                </a:solidFill>
              </a:rPr>
              <a:t>Novac u obliku alata(oko 1000. pr. Kr</a:t>
            </a:r>
            <a:r>
              <a:rPr lang="hr-HR" sz="2800" b="1" dirty="0">
                <a:solidFill>
                  <a:schemeClr val="accent3">
                    <a:lumMod val="75000"/>
                  </a:schemeClr>
                </a:solidFill>
              </a:rPr>
              <a:t>.)</a:t>
            </a:r>
          </a:p>
          <a:p>
            <a:endParaRPr lang="hr-H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U staroj Kini izumljen je neobičan tip novca.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 Radilo se o bakrenim ili brončanim replikama alata kojima je pridana simbolična vrijednost.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 Na alatima su upisivane riječi i brojke koje su označavale njihovu vrijednost ili komemorirale određeni događaj poput dolaska nove dinastije i sl.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 Novost, koja je njime uvedena, bila je da je nosio oznaku državne vlasti te služio za potvrdu njena legitimiteta.</a:t>
            </a:r>
          </a:p>
        </p:txBody>
      </p:sp>
      <p:cxnSp>
        <p:nvCxnSpPr>
          <p:cNvPr id="4" name="Ravni poveznik 3">
            <a:extLst>
              <a:ext uri="{FF2B5EF4-FFF2-40B4-BE49-F238E27FC236}">
                <a16:creationId xmlns:a16="http://schemas.microsoft.com/office/drawing/2014/main" xmlns="" id="{A7BBDEC0-4671-4C7F-BC6C-53E47DD79C9F}"/>
              </a:ext>
            </a:extLst>
          </p:cNvPr>
          <p:cNvCxnSpPr/>
          <p:nvPr/>
        </p:nvCxnSpPr>
        <p:spPr>
          <a:xfrm>
            <a:off x="1099930" y="1046922"/>
            <a:ext cx="54598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0A20E8D2-52D5-407F-9BD2-BBB1F16A5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512" y="3676978"/>
            <a:ext cx="28575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21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xmlns="" id="{3341FFB5-7D37-443E-840C-232967545EDB}"/>
              </a:ext>
            </a:extLst>
          </p:cNvPr>
          <p:cNvSpPr/>
          <p:nvPr/>
        </p:nvSpPr>
        <p:spPr>
          <a:xfrm>
            <a:off x="530087" y="1007165"/>
            <a:ext cx="11092069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>
                <a:solidFill>
                  <a:schemeClr val="accent3"/>
                </a:solidFill>
              </a:rPr>
              <a:t>Novčanice(7. stoljeće)</a:t>
            </a:r>
          </a:p>
          <a:p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Papirnati novac pojavio se u Kini gotovo 1000 godina prije nego u drugim zemljama.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 U početku su se rabile samo za velike transakcije, ali u 13. stoljeće novčanice su u Kini postale glavno platno sredstvo.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Marko Polo je u svom putopisu izrazio čuđenje prema tome kako se kinesko stanovništvo odnosi prema tim papirima – „kao da su izrađeni iz čista srebra ili zlata.“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U Europi se prvi put javljaju tek u 17. stoljeću u Švedskoj, a izdavale su ih banke zauzvrat za zlato kao svojevrsno obećanje da će onome tko je položio zlato isplatiti određenu svotu.</a:t>
            </a:r>
          </a:p>
        </p:txBody>
      </p:sp>
      <p:cxnSp>
        <p:nvCxnSpPr>
          <p:cNvPr id="4" name="Ravni poveznik 3">
            <a:extLst>
              <a:ext uri="{FF2B5EF4-FFF2-40B4-BE49-F238E27FC236}">
                <a16:creationId xmlns:a16="http://schemas.microsoft.com/office/drawing/2014/main" xmlns="" id="{D2770F88-22AA-44B3-BDC0-6FAE266ACD55}"/>
              </a:ext>
            </a:extLst>
          </p:cNvPr>
          <p:cNvCxnSpPr>
            <a:cxnSpLocks/>
          </p:cNvCxnSpPr>
          <p:nvPr/>
        </p:nvCxnSpPr>
        <p:spPr>
          <a:xfrm>
            <a:off x="768626" y="1497496"/>
            <a:ext cx="316727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B69662C0-B9EC-4260-A067-B096FC60B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773" y="4469398"/>
            <a:ext cx="3896139" cy="165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08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xmlns="" id="{D7D09C22-2AF8-4A6B-B70F-E1389D445E59}"/>
              </a:ext>
            </a:extLst>
          </p:cNvPr>
          <p:cNvSpPr/>
          <p:nvPr/>
        </p:nvSpPr>
        <p:spPr>
          <a:xfrm>
            <a:off x="927651" y="742123"/>
            <a:ext cx="1074751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chemeClr val="accent3"/>
                </a:solidFill>
              </a:rPr>
              <a:t>Kovanice(7. stoljeće pr. Kr.)</a:t>
            </a:r>
          </a:p>
          <a:p>
            <a:endParaRPr lang="hr-HR" sz="2400" dirty="0">
              <a:solidFill>
                <a:schemeClr val="accent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Prve su se kovanice najvjerojatnije pojavile na području Male Azije, tj. u tj. u kraljevini Lidiji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 Izrađivane su ručno iz </a:t>
            </a:r>
            <a:r>
              <a:rPr lang="hr-HR" sz="2400" dirty="0" err="1"/>
              <a:t>elektruma</a:t>
            </a:r>
            <a:r>
              <a:rPr lang="hr-HR" sz="2400" dirty="0"/>
              <a:t>, prirodne legure srebra i zlata.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 Na jednoj je strani kovanice bila otisnuta lavovska glava, možda znak vladarske časti.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 Kovanice su se ubrzo proširile na grčke zemlje i zatim ostatak Sredozemlja, a u 4. stoljeću pr. Kr. izumili su ih Kinezi i Indijci bez utjecaja iz Male Azije.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Glavna prednost kovanica je trajnost materijala (za razliku od npr. stoke) i gotovo jednaka veličina primjeraka.</a:t>
            </a:r>
          </a:p>
        </p:txBody>
      </p:sp>
      <p:cxnSp>
        <p:nvCxnSpPr>
          <p:cNvPr id="4" name="Ravni poveznik 3">
            <a:extLst>
              <a:ext uri="{FF2B5EF4-FFF2-40B4-BE49-F238E27FC236}">
                <a16:creationId xmlns:a16="http://schemas.microsoft.com/office/drawing/2014/main" xmlns="" id="{6429D827-6994-4DBE-AF1A-09189001FE16}"/>
              </a:ext>
            </a:extLst>
          </p:cNvPr>
          <p:cNvCxnSpPr/>
          <p:nvPr/>
        </p:nvCxnSpPr>
        <p:spPr>
          <a:xfrm>
            <a:off x="927652" y="1203788"/>
            <a:ext cx="336605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39985B6-811C-4234-B8D8-6B011634E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676" y="4527775"/>
            <a:ext cx="285750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11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xmlns="" id="{2FE1FF04-2CDF-4217-9577-7A3333603BE9}"/>
              </a:ext>
            </a:extLst>
          </p:cNvPr>
          <p:cNvSpPr/>
          <p:nvPr/>
        </p:nvSpPr>
        <p:spPr>
          <a:xfrm>
            <a:off x="993913" y="1020417"/>
            <a:ext cx="960782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chemeClr val="accent3"/>
                </a:solidFill>
              </a:rPr>
              <a:t>Staklene perle(15. stoljeće)</a:t>
            </a:r>
          </a:p>
          <a:p>
            <a:endParaRPr lang="hr-H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400" dirty="0"/>
              <a:t>Tijekom Velikih geografskih otkrića europski su istraživači rabili staklene perle kao svojevrsnu univerzalnu valutu u trgovini s domorodcima Afrike i Amerike.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400" dirty="0"/>
              <a:t>Perle se u Europi moglo proizvesti relativno jeftino, ali su u Africi i Americi tehnike obrade stakla bile vrlo primitivne ili nisu postojale, pa su perle smatrane nečim neobičnim i posebno vrijednim.</a:t>
            </a:r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A9D8458B-2474-48F2-96BF-5245F06DEDB2}"/>
              </a:ext>
            </a:extLst>
          </p:cNvPr>
          <p:cNvCxnSpPr>
            <a:cxnSpLocks/>
          </p:cNvCxnSpPr>
          <p:nvPr/>
        </p:nvCxnSpPr>
        <p:spPr>
          <a:xfrm>
            <a:off x="993913" y="1457739"/>
            <a:ext cx="347207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4A78391B-B27D-4566-94E4-496664B9C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119481" y="3089424"/>
            <a:ext cx="2547276" cy="381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476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ski">
  <a:themeElements>
    <a:clrScheme name="Organski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ski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ski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1758</Words>
  <Application>Microsoft Office PowerPoint</Application>
  <PresentationFormat>Widescreen</PresentationFormat>
  <Paragraphs>224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Garamond</vt:lpstr>
      <vt:lpstr>Organski</vt:lpstr>
      <vt:lpstr>             </vt:lpstr>
      <vt:lpstr>NOVAC KROZ POVIJES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HRVATSKA KUNA</vt:lpstr>
      <vt:lpstr>PowerPoint Presentation</vt:lpstr>
      <vt:lpstr>PowerPoint Presentation</vt:lpstr>
      <vt:lpstr>PowerPoint Presentation</vt:lpstr>
      <vt:lpstr>PowerPoint Presentation</vt:lpstr>
      <vt:lpstr>EURI</vt:lpstr>
      <vt:lpstr>X</vt:lpstr>
      <vt:lpstr>PowerPoint Presentation</vt:lpstr>
      <vt:lpstr>PowerPoint Presentation</vt:lpstr>
      <vt:lpstr>PowerPoint Presentation</vt:lpstr>
      <vt:lpstr>HVALA NA PAŽNJI!!!!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</dc:title>
  <dc:creator>xy</dc:creator>
  <cp:lastModifiedBy>Korisnik</cp:lastModifiedBy>
  <cp:revision>17</cp:revision>
  <dcterms:created xsi:type="dcterms:W3CDTF">2020-02-21T20:26:31Z</dcterms:created>
  <dcterms:modified xsi:type="dcterms:W3CDTF">2020-03-31T16:42:00Z</dcterms:modified>
</cp:coreProperties>
</file>